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6" r:id="rId3"/>
    <p:sldId id="267" r:id="rId4"/>
    <p:sldId id="268" r:id="rId5"/>
    <p:sldId id="269" r:id="rId6"/>
    <p:sldId id="270" r:id="rId7"/>
    <p:sldId id="271" r:id="rId8"/>
    <p:sldId id="273" r:id="rId9"/>
    <p:sldId id="274" r:id="rId10"/>
    <p:sldId id="275" r:id="rId11"/>
    <p:sldId id="265" r:id="rId12"/>
    <p:sldId id="261" r:id="rId13"/>
    <p:sldId id="262" r:id="rId14"/>
    <p:sldId id="263"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8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mp; Templat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517F2A-990D-4A0F-99FD-A116687BEB11}"/>
              </a:ext>
            </a:extLst>
          </p:cNvPr>
          <p:cNvSpPr/>
          <p:nvPr userDrawn="1"/>
        </p:nvSpPr>
        <p:spPr>
          <a:xfrm>
            <a:off x="0" y="0"/>
            <a:ext cx="12192000" cy="1028700"/>
          </a:xfrm>
          <a:prstGeom prst="rect">
            <a:avLst/>
          </a:prstGeom>
          <a:gradFill flip="none" rotWithShape="1">
            <a:gsLst>
              <a:gs pos="53000">
                <a:schemeClr val="accent1">
                  <a:lumMod val="50000"/>
                  <a:alpha val="94000"/>
                </a:schemeClr>
              </a:gs>
              <a:gs pos="100000">
                <a:schemeClr val="accent2">
                  <a:lumMod val="50000"/>
                </a:schemeClr>
              </a:gs>
              <a:gs pos="0">
                <a:schemeClr val="accent2">
                  <a:lumMod val="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hidden="1">
            <a:extLst>
              <a:ext uri="{FF2B5EF4-FFF2-40B4-BE49-F238E27FC236}">
                <a16:creationId xmlns:a16="http://schemas.microsoft.com/office/drawing/2014/main" id="{C81FF32E-E0FC-4081-AEA6-8F0B172499A3}"/>
              </a:ext>
            </a:extLst>
          </p:cNvPr>
          <p:cNvSpPr/>
          <p:nvPr userDrawn="1"/>
        </p:nvSpPr>
        <p:spPr>
          <a:xfrm>
            <a:off x="0" y="0"/>
            <a:ext cx="12192000" cy="6857999"/>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hidden="1">
            <a:extLst>
              <a:ext uri="{FF2B5EF4-FFF2-40B4-BE49-F238E27FC236}">
                <a16:creationId xmlns:a16="http://schemas.microsoft.com/office/drawing/2014/main" id="{C307339D-A2A5-46D3-AB11-2B04C59266F2}"/>
              </a:ext>
            </a:extLst>
          </p:cNvPr>
          <p:cNvSpPr/>
          <p:nvPr userDrawn="1"/>
        </p:nvSpPr>
        <p:spPr>
          <a:xfrm rot="5400000">
            <a:off x="11103428" y="232229"/>
            <a:ext cx="644653" cy="53702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hidden="1">
            <a:extLst>
              <a:ext uri="{FF2B5EF4-FFF2-40B4-BE49-F238E27FC236}">
                <a16:creationId xmlns:a16="http://schemas.microsoft.com/office/drawing/2014/main" id="{27005C6E-F319-49E1-AA11-5F0E525CDFFE}"/>
              </a:ext>
            </a:extLst>
          </p:cNvPr>
          <p:cNvCxnSpPr>
            <a:cxnSpLocks/>
          </p:cNvCxnSpPr>
          <p:nvPr userDrawn="1"/>
        </p:nvCxnSpPr>
        <p:spPr>
          <a:xfrm>
            <a:off x="537029" y="178417"/>
            <a:ext cx="11157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61AAD068-F291-4FFD-97BE-7384C4AF4614}"/>
              </a:ext>
            </a:extLst>
          </p:cNvPr>
          <p:cNvSpPr>
            <a:spLocks noGrp="1"/>
          </p:cNvSpPr>
          <p:nvPr>
            <p:ph type="title"/>
          </p:nvPr>
        </p:nvSpPr>
        <p:spPr>
          <a:xfrm>
            <a:off x="838200" y="263525"/>
            <a:ext cx="10515600" cy="536575"/>
          </a:xfrm>
          <a:prstGeom prst="rect">
            <a:avLst/>
          </a:prstGeom>
        </p:spPr>
        <p:txBody>
          <a:bodyPr/>
          <a:lstStyle>
            <a:lvl1pPr>
              <a:defRPr>
                <a:solidFill>
                  <a:schemeClr val="bg1"/>
                </a:solidFill>
              </a:defRPr>
            </a:lvl1pPr>
          </a:lstStyle>
          <a:p>
            <a:r>
              <a:rPr lang="en-US" dirty="0"/>
              <a:t>Click to edit Master title style</a:t>
            </a:r>
          </a:p>
        </p:txBody>
      </p:sp>
      <p:grpSp>
        <p:nvGrpSpPr>
          <p:cNvPr id="8" name="Group 7">
            <a:extLst>
              <a:ext uri="{FF2B5EF4-FFF2-40B4-BE49-F238E27FC236}">
                <a16:creationId xmlns:a16="http://schemas.microsoft.com/office/drawing/2014/main" id="{7934A9E5-A4F0-4E3D-89F0-7029ED258A2A}"/>
              </a:ext>
            </a:extLst>
          </p:cNvPr>
          <p:cNvGrpSpPr/>
          <p:nvPr userDrawn="1"/>
        </p:nvGrpSpPr>
        <p:grpSpPr>
          <a:xfrm flipV="1">
            <a:off x="-15525" y="6639502"/>
            <a:ext cx="12207525" cy="45720"/>
            <a:chOff x="108726" y="5653087"/>
            <a:chExt cx="1747168" cy="292100"/>
          </a:xfrm>
        </p:grpSpPr>
        <p:sp>
          <p:nvSpPr>
            <p:cNvPr id="7" name="Rectangle 6">
              <a:extLst>
                <a:ext uri="{FF2B5EF4-FFF2-40B4-BE49-F238E27FC236}">
                  <a16:creationId xmlns:a16="http://schemas.microsoft.com/office/drawing/2014/main" id="{59C95E4F-FE22-4CA7-B6EA-7CADC4830AAA}"/>
                </a:ext>
              </a:extLst>
            </p:cNvPr>
            <p:cNvSpPr/>
            <p:nvPr userDrawn="1"/>
          </p:nvSpPr>
          <p:spPr>
            <a:xfrm>
              <a:off x="108726" y="5653087"/>
              <a:ext cx="292100" cy="29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07743DE-0665-4A34-BC07-6B494EE6F488}"/>
                </a:ext>
              </a:extLst>
            </p:cNvPr>
            <p:cNvSpPr/>
            <p:nvPr userDrawn="1"/>
          </p:nvSpPr>
          <p:spPr>
            <a:xfrm>
              <a:off x="400826" y="5653087"/>
              <a:ext cx="292100" cy="292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F0AF48-1072-4BF2-8F90-1C22378DEBBF}"/>
                </a:ext>
              </a:extLst>
            </p:cNvPr>
            <p:cNvSpPr/>
            <p:nvPr userDrawn="1"/>
          </p:nvSpPr>
          <p:spPr>
            <a:xfrm>
              <a:off x="692150" y="5653087"/>
              <a:ext cx="292100" cy="292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4D5F47-6AB6-436A-9B7B-14B35C7CCBE8}"/>
                </a:ext>
              </a:extLst>
            </p:cNvPr>
            <p:cNvSpPr/>
            <p:nvPr userDrawn="1"/>
          </p:nvSpPr>
          <p:spPr>
            <a:xfrm>
              <a:off x="983474" y="5653087"/>
              <a:ext cx="292100" cy="292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75A6CD-9597-4212-8EAA-FDD4DF738EEE}"/>
                </a:ext>
              </a:extLst>
            </p:cNvPr>
            <p:cNvSpPr/>
            <p:nvPr userDrawn="1"/>
          </p:nvSpPr>
          <p:spPr>
            <a:xfrm>
              <a:off x="1274022" y="5653087"/>
              <a:ext cx="292100" cy="2921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05F48-4E97-4863-87E2-B45860DFBC55}"/>
                </a:ext>
              </a:extLst>
            </p:cNvPr>
            <p:cNvSpPr/>
            <p:nvPr userDrawn="1"/>
          </p:nvSpPr>
          <p:spPr>
            <a:xfrm>
              <a:off x="1563794" y="5653087"/>
              <a:ext cx="292100" cy="292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 Placeholder 2">
            <a:extLst>
              <a:ext uri="{FF2B5EF4-FFF2-40B4-BE49-F238E27FC236}">
                <a16:creationId xmlns:a16="http://schemas.microsoft.com/office/drawing/2014/main" id="{3762E9E1-294F-44B9-8547-B3B81CE30B60}"/>
              </a:ext>
            </a:extLst>
          </p:cNvPr>
          <p:cNvSpPr>
            <a:spLocks noGrp="1"/>
          </p:cNvSpPr>
          <p:nvPr>
            <p:ph type="body" sz="quarter" idx="21"/>
          </p:nvPr>
        </p:nvSpPr>
        <p:spPr>
          <a:xfrm>
            <a:off x="852242" y="1348623"/>
            <a:ext cx="10501558" cy="317605"/>
          </a:xfrm>
          <a:prstGeom prst="rect">
            <a:avLst/>
          </a:prstGeom>
        </p:spPr>
        <p:txBody>
          <a:bodyPr lIns="0" rIns="0"/>
          <a:lstStyle>
            <a:lvl1pPr marL="0" indent="0" algn="ctr">
              <a:lnSpc>
                <a:spcPts val="1800"/>
              </a:lnSpc>
              <a:spcBef>
                <a:spcPts val="0"/>
              </a:spcBef>
              <a:buNone/>
              <a:defRPr sz="1600">
                <a:solidFill>
                  <a:schemeClr val="tx2">
                    <a:lumMod val="90000"/>
                    <a:lumOff val="10000"/>
                  </a:schemeClr>
                </a:solidFill>
              </a:defRPr>
            </a:lvl1pPr>
          </a:lstStyle>
          <a:p>
            <a:pPr lvl="0"/>
            <a:endParaRPr lang="en-US" dirty="0"/>
          </a:p>
        </p:txBody>
      </p:sp>
      <p:sp>
        <p:nvSpPr>
          <p:cNvPr id="35" name="Oval 34">
            <a:extLst>
              <a:ext uri="{FF2B5EF4-FFF2-40B4-BE49-F238E27FC236}">
                <a16:creationId xmlns:a16="http://schemas.microsoft.com/office/drawing/2014/main" id="{9BCBE7A3-3C7A-4681-ABB4-6DA36B14AFD0}"/>
              </a:ext>
            </a:extLst>
          </p:cNvPr>
          <p:cNvSpPr/>
          <p:nvPr userDrawn="1"/>
        </p:nvSpPr>
        <p:spPr>
          <a:xfrm>
            <a:off x="1047750" y="2084495"/>
            <a:ext cx="2914650" cy="2914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FE73DCB-1992-499F-9CCD-5E74A91A02FF}"/>
              </a:ext>
            </a:extLst>
          </p:cNvPr>
          <p:cNvSpPr/>
          <p:nvPr userDrawn="1"/>
        </p:nvSpPr>
        <p:spPr>
          <a:xfrm>
            <a:off x="1573057" y="2609802"/>
            <a:ext cx="1864036" cy="1864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CCA08D-433A-4730-AB12-D8ADD73C682F}"/>
              </a:ext>
            </a:extLst>
          </p:cNvPr>
          <p:cNvSpPr/>
          <p:nvPr userDrawn="1"/>
        </p:nvSpPr>
        <p:spPr>
          <a:xfrm>
            <a:off x="3437093" y="2084495"/>
            <a:ext cx="2914650" cy="2914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3F232CC-9B9B-4438-A25A-D62B3EB5FC58}"/>
              </a:ext>
            </a:extLst>
          </p:cNvPr>
          <p:cNvSpPr/>
          <p:nvPr userDrawn="1"/>
        </p:nvSpPr>
        <p:spPr>
          <a:xfrm>
            <a:off x="3962400" y="2609802"/>
            <a:ext cx="1864036" cy="1864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7D136C-A0D5-4DCD-AAEE-98E238AFFA61}"/>
              </a:ext>
            </a:extLst>
          </p:cNvPr>
          <p:cNvSpPr/>
          <p:nvPr userDrawn="1"/>
        </p:nvSpPr>
        <p:spPr>
          <a:xfrm>
            <a:off x="5837554" y="2084495"/>
            <a:ext cx="2914650" cy="2914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A8B1F96-416A-4F33-AA72-CFC3668C6791}"/>
              </a:ext>
            </a:extLst>
          </p:cNvPr>
          <p:cNvSpPr/>
          <p:nvPr userDrawn="1"/>
        </p:nvSpPr>
        <p:spPr>
          <a:xfrm>
            <a:off x="6362861" y="2609802"/>
            <a:ext cx="1864036" cy="1864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879B31-F965-4881-84CC-D29307FDF8A3}"/>
              </a:ext>
            </a:extLst>
          </p:cNvPr>
          <p:cNvSpPr/>
          <p:nvPr userDrawn="1"/>
        </p:nvSpPr>
        <p:spPr>
          <a:xfrm>
            <a:off x="8238015" y="2084495"/>
            <a:ext cx="2914650" cy="2914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0D93E99-4F4F-4236-B623-42F38A0ACE26}"/>
              </a:ext>
            </a:extLst>
          </p:cNvPr>
          <p:cNvSpPr/>
          <p:nvPr userDrawn="1"/>
        </p:nvSpPr>
        <p:spPr>
          <a:xfrm>
            <a:off x="8763322" y="2609802"/>
            <a:ext cx="1864036" cy="1864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cture Placeholder 4">
            <a:extLst>
              <a:ext uri="{FF2B5EF4-FFF2-40B4-BE49-F238E27FC236}">
                <a16:creationId xmlns:a16="http://schemas.microsoft.com/office/drawing/2014/main" id="{96FEEB6F-58AF-4BBE-942D-954895C45233}"/>
              </a:ext>
            </a:extLst>
          </p:cNvPr>
          <p:cNvSpPr>
            <a:spLocks noGrp="1"/>
          </p:cNvSpPr>
          <p:nvPr userDrawn="1">
            <p:ph type="pic" sz="quarter" idx="22"/>
          </p:nvPr>
        </p:nvSpPr>
        <p:spPr>
          <a:xfrm>
            <a:off x="2125420" y="3174515"/>
            <a:ext cx="759310" cy="759310"/>
          </a:xfrm>
          <a:prstGeom prst="rect">
            <a:avLst/>
          </a:prstGeom>
        </p:spPr>
        <p:txBody>
          <a:bodyPr anchor="ctr"/>
          <a:lstStyle>
            <a:lvl1pPr marL="0" indent="0" algn="ctr">
              <a:buNone/>
              <a:defRPr sz="1000">
                <a:solidFill>
                  <a:schemeClr val="tx1"/>
                </a:solidFill>
              </a:defRPr>
            </a:lvl1pPr>
          </a:lstStyle>
          <a:p>
            <a:endParaRPr lang="en-US"/>
          </a:p>
        </p:txBody>
      </p:sp>
      <p:sp>
        <p:nvSpPr>
          <p:cNvPr id="47" name="Picture Placeholder 4">
            <a:extLst>
              <a:ext uri="{FF2B5EF4-FFF2-40B4-BE49-F238E27FC236}">
                <a16:creationId xmlns:a16="http://schemas.microsoft.com/office/drawing/2014/main" id="{BF273B4E-EEC2-48A1-BBF7-F2FC19A183CA}"/>
              </a:ext>
            </a:extLst>
          </p:cNvPr>
          <p:cNvSpPr>
            <a:spLocks noGrp="1"/>
          </p:cNvSpPr>
          <p:nvPr userDrawn="1">
            <p:ph type="pic" sz="quarter" idx="23"/>
          </p:nvPr>
        </p:nvSpPr>
        <p:spPr>
          <a:xfrm>
            <a:off x="4509788" y="3174515"/>
            <a:ext cx="759310" cy="759310"/>
          </a:xfrm>
          <a:prstGeom prst="rect">
            <a:avLst/>
          </a:prstGeom>
        </p:spPr>
        <p:txBody>
          <a:bodyPr anchor="ctr"/>
          <a:lstStyle>
            <a:lvl1pPr marL="0" indent="0" algn="ctr">
              <a:buNone/>
              <a:defRPr sz="1000">
                <a:solidFill>
                  <a:schemeClr val="tx1"/>
                </a:solidFill>
              </a:defRPr>
            </a:lvl1pPr>
          </a:lstStyle>
          <a:p>
            <a:endParaRPr lang="en-US"/>
          </a:p>
        </p:txBody>
      </p:sp>
      <p:sp>
        <p:nvSpPr>
          <p:cNvPr id="50" name="Picture Placeholder 4">
            <a:extLst>
              <a:ext uri="{FF2B5EF4-FFF2-40B4-BE49-F238E27FC236}">
                <a16:creationId xmlns:a16="http://schemas.microsoft.com/office/drawing/2014/main" id="{F2DB8FCF-48A9-4E04-83BF-F20D0F670F50}"/>
              </a:ext>
            </a:extLst>
          </p:cNvPr>
          <p:cNvSpPr>
            <a:spLocks noGrp="1"/>
          </p:cNvSpPr>
          <p:nvPr userDrawn="1">
            <p:ph type="pic" sz="quarter" idx="24"/>
          </p:nvPr>
        </p:nvSpPr>
        <p:spPr>
          <a:xfrm>
            <a:off x="6921367" y="3174515"/>
            <a:ext cx="759310" cy="759310"/>
          </a:xfrm>
          <a:prstGeom prst="rect">
            <a:avLst/>
          </a:prstGeom>
        </p:spPr>
        <p:txBody>
          <a:bodyPr anchor="ctr"/>
          <a:lstStyle>
            <a:lvl1pPr marL="0" indent="0" algn="ctr">
              <a:buNone/>
              <a:defRPr sz="1000">
                <a:solidFill>
                  <a:schemeClr val="tx1"/>
                </a:solidFill>
              </a:defRPr>
            </a:lvl1pPr>
          </a:lstStyle>
          <a:p>
            <a:endParaRPr lang="en-US"/>
          </a:p>
        </p:txBody>
      </p:sp>
      <p:sp>
        <p:nvSpPr>
          <p:cNvPr id="54" name="Picture Placeholder 4">
            <a:extLst>
              <a:ext uri="{FF2B5EF4-FFF2-40B4-BE49-F238E27FC236}">
                <a16:creationId xmlns:a16="http://schemas.microsoft.com/office/drawing/2014/main" id="{33DC5A8C-79A6-4039-8D0D-C7C2B7B8FEE3}"/>
              </a:ext>
            </a:extLst>
          </p:cNvPr>
          <p:cNvSpPr>
            <a:spLocks noGrp="1"/>
          </p:cNvSpPr>
          <p:nvPr userDrawn="1">
            <p:ph type="pic" sz="quarter" idx="25"/>
          </p:nvPr>
        </p:nvSpPr>
        <p:spPr>
          <a:xfrm>
            <a:off x="9310710" y="3174515"/>
            <a:ext cx="759310" cy="759310"/>
          </a:xfrm>
          <a:prstGeom prst="rect">
            <a:avLst/>
          </a:prstGeom>
        </p:spPr>
        <p:txBody>
          <a:bodyPr anchor="ctr"/>
          <a:lstStyle>
            <a:lvl1pPr marL="0" indent="0" algn="ctr">
              <a:buNone/>
              <a:defRPr sz="1000">
                <a:solidFill>
                  <a:schemeClr val="tx1"/>
                </a:solidFill>
              </a:defRPr>
            </a:lvl1pPr>
          </a:lstStyle>
          <a:p>
            <a:endParaRPr lang="en-US"/>
          </a:p>
        </p:txBody>
      </p:sp>
      <p:sp>
        <p:nvSpPr>
          <p:cNvPr id="64" name="Text Placeholder 2">
            <a:extLst>
              <a:ext uri="{FF2B5EF4-FFF2-40B4-BE49-F238E27FC236}">
                <a16:creationId xmlns:a16="http://schemas.microsoft.com/office/drawing/2014/main" id="{0000B957-C01B-4FFB-9E1A-45FCD774D7E4}"/>
              </a:ext>
            </a:extLst>
          </p:cNvPr>
          <p:cNvSpPr>
            <a:spLocks noGrp="1"/>
          </p:cNvSpPr>
          <p:nvPr userDrawn="1">
            <p:ph type="body" sz="quarter" idx="26"/>
          </p:nvPr>
        </p:nvSpPr>
        <p:spPr>
          <a:xfrm>
            <a:off x="1484266" y="4545654"/>
            <a:ext cx="2048256" cy="393192"/>
          </a:xfrm>
          <a:prstGeom prst="rect">
            <a:avLst/>
          </a:prstGeom>
        </p:spPr>
        <p:txBody>
          <a:bodyPr lIns="0" rIns="0"/>
          <a:lstStyle>
            <a:lvl1pPr marL="0" indent="0" algn="ctr">
              <a:lnSpc>
                <a:spcPts val="2200"/>
              </a:lnSpc>
              <a:spcBef>
                <a:spcPts val="0"/>
              </a:spcBef>
              <a:buNone/>
              <a:defRPr sz="2000" b="1">
                <a:solidFill>
                  <a:schemeClr val="bg1"/>
                </a:solidFill>
              </a:defRPr>
            </a:lvl1pPr>
          </a:lstStyle>
          <a:p>
            <a:pPr lvl="0"/>
            <a:endParaRPr lang="en-US" dirty="0"/>
          </a:p>
        </p:txBody>
      </p:sp>
      <p:sp>
        <p:nvSpPr>
          <p:cNvPr id="65" name="Text Placeholder 2">
            <a:extLst>
              <a:ext uri="{FF2B5EF4-FFF2-40B4-BE49-F238E27FC236}">
                <a16:creationId xmlns:a16="http://schemas.microsoft.com/office/drawing/2014/main" id="{C877623E-217A-40F1-A89C-5DD40CB2179E}"/>
              </a:ext>
            </a:extLst>
          </p:cNvPr>
          <p:cNvSpPr>
            <a:spLocks noGrp="1"/>
          </p:cNvSpPr>
          <p:nvPr userDrawn="1">
            <p:ph type="body" sz="quarter" idx="27"/>
          </p:nvPr>
        </p:nvSpPr>
        <p:spPr>
          <a:xfrm>
            <a:off x="3819210" y="4545654"/>
            <a:ext cx="2048256" cy="393192"/>
          </a:xfrm>
          <a:prstGeom prst="rect">
            <a:avLst/>
          </a:prstGeom>
        </p:spPr>
        <p:txBody>
          <a:bodyPr lIns="0" rIns="0"/>
          <a:lstStyle>
            <a:lvl1pPr marL="0" indent="0" algn="ctr">
              <a:lnSpc>
                <a:spcPts val="2200"/>
              </a:lnSpc>
              <a:spcBef>
                <a:spcPts val="0"/>
              </a:spcBef>
              <a:buNone/>
              <a:defRPr sz="2000" b="1">
                <a:solidFill>
                  <a:schemeClr val="bg1"/>
                </a:solidFill>
              </a:defRPr>
            </a:lvl1pPr>
          </a:lstStyle>
          <a:p>
            <a:pPr lvl="0"/>
            <a:endParaRPr lang="en-US" dirty="0"/>
          </a:p>
        </p:txBody>
      </p:sp>
      <p:sp>
        <p:nvSpPr>
          <p:cNvPr id="66" name="Text Placeholder 2">
            <a:extLst>
              <a:ext uri="{FF2B5EF4-FFF2-40B4-BE49-F238E27FC236}">
                <a16:creationId xmlns:a16="http://schemas.microsoft.com/office/drawing/2014/main" id="{E9273807-0918-49A5-AE50-958EC53BD1F8}"/>
              </a:ext>
            </a:extLst>
          </p:cNvPr>
          <p:cNvSpPr>
            <a:spLocks noGrp="1"/>
          </p:cNvSpPr>
          <p:nvPr userDrawn="1">
            <p:ph type="body" sz="quarter" idx="28"/>
          </p:nvPr>
        </p:nvSpPr>
        <p:spPr>
          <a:xfrm>
            <a:off x="6256314" y="4545654"/>
            <a:ext cx="2048256" cy="393192"/>
          </a:xfrm>
          <a:prstGeom prst="rect">
            <a:avLst/>
          </a:prstGeom>
        </p:spPr>
        <p:txBody>
          <a:bodyPr lIns="0" rIns="0"/>
          <a:lstStyle>
            <a:lvl1pPr marL="0" indent="0" algn="ctr">
              <a:lnSpc>
                <a:spcPts val="2200"/>
              </a:lnSpc>
              <a:spcBef>
                <a:spcPts val="0"/>
              </a:spcBef>
              <a:buNone/>
              <a:defRPr sz="2000" b="1">
                <a:solidFill>
                  <a:schemeClr val="bg1"/>
                </a:solidFill>
              </a:defRPr>
            </a:lvl1pPr>
          </a:lstStyle>
          <a:p>
            <a:pPr lvl="0"/>
            <a:endParaRPr lang="en-US" dirty="0"/>
          </a:p>
        </p:txBody>
      </p:sp>
      <p:sp>
        <p:nvSpPr>
          <p:cNvPr id="67" name="Text Placeholder 2">
            <a:extLst>
              <a:ext uri="{FF2B5EF4-FFF2-40B4-BE49-F238E27FC236}">
                <a16:creationId xmlns:a16="http://schemas.microsoft.com/office/drawing/2014/main" id="{DE2C9029-2614-479B-A62B-3D0031705FE5}"/>
              </a:ext>
            </a:extLst>
          </p:cNvPr>
          <p:cNvSpPr>
            <a:spLocks noGrp="1"/>
          </p:cNvSpPr>
          <p:nvPr userDrawn="1">
            <p:ph type="body" sz="quarter" idx="29"/>
          </p:nvPr>
        </p:nvSpPr>
        <p:spPr>
          <a:xfrm>
            <a:off x="8693418" y="4545654"/>
            <a:ext cx="2048256" cy="393192"/>
          </a:xfrm>
          <a:prstGeom prst="rect">
            <a:avLst/>
          </a:prstGeom>
        </p:spPr>
        <p:txBody>
          <a:bodyPr lIns="0" rIns="0"/>
          <a:lstStyle>
            <a:lvl1pPr marL="0" indent="0" algn="ctr">
              <a:lnSpc>
                <a:spcPts val="2200"/>
              </a:lnSpc>
              <a:spcBef>
                <a:spcPts val="0"/>
              </a:spcBef>
              <a:buNone/>
              <a:defRPr sz="2000" b="1">
                <a:solidFill>
                  <a:schemeClr val="bg1"/>
                </a:solidFill>
              </a:defRPr>
            </a:lvl1pPr>
          </a:lstStyle>
          <a:p>
            <a:pPr lvl="0"/>
            <a:endParaRPr lang="en-US" dirty="0"/>
          </a:p>
        </p:txBody>
      </p:sp>
      <p:sp>
        <p:nvSpPr>
          <p:cNvPr id="68" name="Text Placeholder 2">
            <a:extLst>
              <a:ext uri="{FF2B5EF4-FFF2-40B4-BE49-F238E27FC236}">
                <a16:creationId xmlns:a16="http://schemas.microsoft.com/office/drawing/2014/main" id="{A17BE4C4-484B-41C5-9498-B291B485CBB0}"/>
              </a:ext>
            </a:extLst>
          </p:cNvPr>
          <p:cNvSpPr>
            <a:spLocks noGrp="1"/>
          </p:cNvSpPr>
          <p:nvPr userDrawn="1">
            <p:ph type="body" sz="quarter" idx="12"/>
          </p:nvPr>
        </p:nvSpPr>
        <p:spPr>
          <a:xfrm>
            <a:off x="1499742" y="5165518"/>
            <a:ext cx="2010667" cy="1270193"/>
          </a:xfrm>
          <a:prstGeom prst="rect">
            <a:avLst/>
          </a:prstGeom>
        </p:spPr>
        <p:txBody>
          <a:bodyPr lIns="0" rIns="0"/>
          <a:lstStyle>
            <a:lvl1pPr marL="0" indent="0" algn="ctr">
              <a:lnSpc>
                <a:spcPts val="1600"/>
              </a:lnSpc>
              <a:spcBef>
                <a:spcPts val="0"/>
              </a:spcBef>
              <a:buNone/>
              <a:defRPr sz="1400">
                <a:solidFill>
                  <a:schemeClr val="accent1"/>
                </a:solidFill>
              </a:defRPr>
            </a:lvl1pPr>
          </a:lstStyle>
          <a:p>
            <a:pPr lvl="0"/>
            <a:endParaRPr lang="en-US" dirty="0"/>
          </a:p>
        </p:txBody>
      </p:sp>
      <p:sp>
        <p:nvSpPr>
          <p:cNvPr id="71" name="Text Placeholder 2">
            <a:extLst>
              <a:ext uri="{FF2B5EF4-FFF2-40B4-BE49-F238E27FC236}">
                <a16:creationId xmlns:a16="http://schemas.microsoft.com/office/drawing/2014/main" id="{442E012D-FA7B-4E4E-95DC-E1F77F70D438}"/>
              </a:ext>
            </a:extLst>
          </p:cNvPr>
          <p:cNvSpPr>
            <a:spLocks noGrp="1"/>
          </p:cNvSpPr>
          <p:nvPr userDrawn="1">
            <p:ph type="body" sz="quarter" idx="30"/>
          </p:nvPr>
        </p:nvSpPr>
        <p:spPr>
          <a:xfrm>
            <a:off x="3838005" y="5165518"/>
            <a:ext cx="2010667" cy="1270193"/>
          </a:xfrm>
          <a:prstGeom prst="rect">
            <a:avLst/>
          </a:prstGeom>
        </p:spPr>
        <p:txBody>
          <a:bodyPr lIns="0" rIns="0"/>
          <a:lstStyle>
            <a:lvl1pPr marL="0" indent="0" algn="ctr">
              <a:lnSpc>
                <a:spcPts val="1600"/>
              </a:lnSpc>
              <a:spcBef>
                <a:spcPts val="0"/>
              </a:spcBef>
              <a:buNone/>
              <a:defRPr sz="1400">
                <a:solidFill>
                  <a:schemeClr val="accent2"/>
                </a:solidFill>
              </a:defRPr>
            </a:lvl1pPr>
          </a:lstStyle>
          <a:p>
            <a:pPr lvl="0"/>
            <a:endParaRPr lang="en-US" dirty="0"/>
          </a:p>
        </p:txBody>
      </p:sp>
      <p:sp>
        <p:nvSpPr>
          <p:cNvPr id="72" name="Text Placeholder 2">
            <a:extLst>
              <a:ext uri="{FF2B5EF4-FFF2-40B4-BE49-F238E27FC236}">
                <a16:creationId xmlns:a16="http://schemas.microsoft.com/office/drawing/2014/main" id="{7516478F-39BA-40EB-B3ED-3FA4962E97A7}"/>
              </a:ext>
            </a:extLst>
          </p:cNvPr>
          <p:cNvSpPr>
            <a:spLocks noGrp="1"/>
          </p:cNvSpPr>
          <p:nvPr userDrawn="1">
            <p:ph type="body" sz="quarter" idx="31"/>
          </p:nvPr>
        </p:nvSpPr>
        <p:spPr>
          <a:xfrm>
            <a:off x="6275109" y="5165518"/>
            <a:ext cx="2010667" cy="1270193"/>
          </a:xfrm>
          <a:prstGeom prst="rect">
            <a:avLst/>
          </a:prstGeom>
        </p:spPr>
        <p:txBody>
          <a:bodyPr lIns="0" rIns="0"/>
          <a:lstStyle>
            <a:lvl1pPr marL="0" indent="0" algn="ctr">
              <a:lnSpc>
                <a:spcPts val="1600"/>
              </a:lnSpc>
              <a:spcBef>
                <a:spcPts val="0"/>
              </a:spcBef>
              <a:buNone/>
              <a:defRPr sz="1400">
                <a:solidFill>
                  <a:schemeClr val="accent3"/>
                </a:solidFill>
              </a:defRPr>
            </a:lvl1pPr>
          </a:lstStyle>
          <a:p>
            <a:pPr lvl="0"/>
            <a:endParaRPr lang="en-US" dirty="0"/>
          </a:p>
        </p:txBody>
      </p:sp>
      <p:sp>
        <p:nvSpPr>
          <p:cNvPr id="73" name="Text Placeholder 2">
            <a:extLst>
              <a:ext uri="{FF2B5EF4-FFF2-40B4-BE49-F238E27FC236}">
                <a16:creationId xmlns:a16="http://schemas.microsoft.com/office/drawing/2014/main" id="{AADA3062-E2C3-43F4-BC42-FEE47EBEC964}"/>
              </a:ext>
            </a:extLst>
          </p:cNvPr>
          <p:cNvSpPr>
            <a:spLocks noGrp="1"/>
          </p:cNvSpPr>
          <p:nvPr userDrawn="1">
            <p:ph type="body" sz="quarter" idx="32"/>
          </p:nvPr>
        </p:nvSpPr>
        <p:spPr>
          <a:xfrm>
            <a:off x="8706191" y="5165518"/>
            <a:ext cx="2010667" cy="1270193"/>
          </a:xfrm>
          <a:prstGeom prst="rect">
            <a:avLst/>
          </a:prstGeom>
        </p:spPr>
        <p:txBody>
          <a:bodyPr lIns="0" rIns="0"/>
          <a:lstStyle>
            <a:lvl1pPr marL="0" indent="0" algn="ctr">
              <a:lnSpc>
                <a:spcPts val="1600"/>
              </a:lnSpc>
              <a:spcBef>
                <a:spcPts val="0"/>
              </a:spcBef>
              <a:buNone/>
              <a:defRPr sz="1400">
                <a:solidFill>
                  <a:schemeClr val="accent4"/>
                </a:solidFill>
              </a:defRPr>
            </a:lvl1pPr>
          </a:lstStyle>
          <a:p>
            <a:pPr lvl="0"/>
            <a:endParaRPr lang="en-US" dirty="0"/>
          </a:p>
        </p:txBody>
      </p:sp>
    </p:spTree>
    <p:extLst>
      <p:ext uri="{BB962C8B-B14F-4D97-AF65-F5344CB8AC3E}">
        <p14:creationId xmlns:p14="http://schemas.microsoft.com/office/powerpoint/2010/main" val="8020164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6A7F7F-E491-4970-BC96-16201DDC65AB}"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711781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 name="Rectangle 35" hidden="1">
            <a:extLst>
              <a:ext uri="{FF2B5EF4-FFF2-40B4-BE49-F238E27FC236}">
                <a16:creationId xmlns:a16="http://schemas.microsoft.com/office/drawing/2014/main" id="{E6F2AB68-9AEC-4077-9F65-BE45A2929CFC}"/>
              </a:ext>
            </a:extLst>
          </p:cNvPr>
          <p:cNvSpPr/>
          <p:nvPr userDrawn="1"/>
        </p:nvSpPr>
        <p:spPr>
          <a:xfrm>
            <a:off x="474056" y="6382965"/>
            <a:ext cx="618144" cy="242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UIDE" hidden="1">
            <a:extLst>
              <a:ext uri="{FF2B5EF4-FFF2-40B4-BE49-F238E27FC236}">
                <a16:creationId xmlns:a16="http://schemas.microsoft.com/office/drawing/2014/main" id="{D40D29A0-A3B5-42B9-8CB9-0154FCF6AF10}"/>
              </a:ext>
            </a:extLst>
          </p:cNvPr>
          <p:cNvGrpSpPr/>
          <p:nvPr userDrawn="1"/>
        </p:nvGrpSpPr>
        <p:grpSpPr>
          <a:xfrm>
            <a:off x="-200891" y="0"/>
            <a:ext cx="12593782" cy="6858000"/>
            <a:chOff x="-200891" y="0"/>
            <a:chExt cx="12593782" cy="6858000"/>
          </a:xfrm>
        </p:grpSpPr>
        <p:cxnSp>
          <p:nvCxnSpPr>
            <p:cNvPr id="8" name="Straight Connector 7">
              <a:extLst>
                <a:ext uri="{FF2B5EF4-FFF2-40B4-BE49-F238E27FC236}">
                  <a16:creationId xmlns:a16="http://schemas.microsoft.com/office/drawing/2014/main" id="{06A814CE-0D04-4199-A856-368CD13E728A}"/>
                </a:ext>
              </a:extLst>
            </p:cNvPr>
            <p:cNvCxnSpPr>
              <a:cxnSpLocks/>
            </p:cNvCxnSpPr>
            <p:nvPr userDrawn="1"/>
          </p:nvCxnSpPr>
          <p:spPr>
            <a:xfrm>
              <a:off x="232756"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FAD6D4F-8770-44EB-9984-38C91E7EFE6F}"/>
                </a:ext>
              </a:extLst>
            </p:cNvPr>
            <p:cNvCxnSpPr>
              <a:cxnSpLocks/>
            </p:cNvCxnSpPr>
            <p:nvPr userDrawn="1"/>
          </p:nvCxnSpPr>
          <p:spPr>
            <a:xfrm>
              <a:off x="-200891" y="232756"/>
              <a:ext cx="1259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D11DA6-E62D-4532-A27C-43344C0D6072}"/>
                </a:ext>
              </a:extLst>
            </p:cNvPr>
            <p:cNvCxnSpPr>
              <a:cxnSpLocks/>
            </p:cNvCxnSpPr>
            <p:nvPr userDrawn="1"/>
          </p:nvCxnSpPr>
          <p:spPr>
            <a:xfrm>
              <a:off x="-200891" y="714375"/>
              <a:ext cx="1259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499500-B811-48E9-913F-2D9A35D38757}"/>
                </a:ext>
              </a:extLst>
            </p:cNvPr>
            <p:cNvCxnSpPr>
              <a:cxnSpLocks/>
            </p:cNvCxnSpPr>
            <p:nvPr userDrawn="1"/>
          </p:nvCxnSpPr>
          <p:spPr>
            <a:xfrm>
              <a:off x="-200891" y="937605"/>
              <a:ext cx="1259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42BAFD-0EAB-4017-BD4F-E115579B9CAD}"/>
                </a:ext>
              </a:extLst>
            </p:cNvPr>
            <p:cNvCxnSpPr>
              <a:cxnSpLocks/>
            </p:cNvCxnSpPr>
            <p:nvPr userDrawn="1"/>
          </p:nvCxnSpPr>
          <p:spPr>
            <a:xfrm>
              <a:off x="474056"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EC96832-47A0-4409-82F1-D421A8A222CA}"/>
                </a:ext>
              </a:extLst>
            </p:cNvPr>
            <p:cNvCxnSpPr>
              <a:cxnSpLocks/>
            </p:cNvCxnSpPr>
            <p:nvPr userDrawn="1"/>
          </p:nvCxnSpPr>
          <p:spPr>
            <a:xfrm>
              <a:off x="-200891" y="6625245"/>
              <a:ext cx="1259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8E5861-7734-4325-87F4-5DE14732CF2E}"/>
                </a:ext>
              </a:extLst>
            </p:cNvPr>
            <p:cNvCxnSpPr>
              <a:cxnSpLocks/>
            </p:cNvCxnSpPr>
            <p:nvPr userDrawn="1"/>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A537E36-0A08-4E75-B305-274B5276B943}"/>
                </a:ext>
              </a:extLst>
            </p:cNvPr>
            <p:cNvCxnSpPr>
              <a:cxnSpLocks/>
            </p:cNvCxnSpPr>
            <p:nvPr userDrawn="1"/>
          </p:nvCxnSpPr>
          <p:spPr>
            <a:xfrm>
              <a:off x="-200891" y="6382965"/>
              <a:ext cx="1259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A6F247-B39B-4D43-A147-244172EBCFC3}"/>
                </a:ext>
              </a:extLst>
            </p:cNvPr>
            <p:cNvCxnSpPr>
              <a:cxnSpLocks/>
            </p:cNvCxnSpPr>
            <p:nvPr userDrawn="1"/>
          </p:nvCxnSpPr>
          <p:spPr>
            <a:xfrm>
              <a:off x="11717944"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4E27D6-3C75-4798-9A6B-B872026253E7}"/>
                </a:ext>
              </a:extLst>
            </p:cNvPr>
            <p:cNvCxnSpPr>
              <a:cxnSpLocks/>
            </p:cNvCxnSpPr>
            <p:nvPr userDrawn="1"/>
          </p:nvCxnSpPr>
          <p:spPr>
            <a:xfrm>
              <a:off x="11959244"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2A9CCE1-5744-4868-B62E-4559998B3AA6}"/>
                </a:ext>
              </a:extLst>
            </p:cNvPr>
            <p:cNvCxnSpPr>
              <a:cxnSpLocks/>
            </p:cNvCxnSpPr>
            <p:nvPr userDrawn="1"/>
          </p:nvCxnSpPr>
          <p:spPr>
            <a:xfrm>
              <a:off x="-200891" y="6504105"/>
              <a:ext cx="1259378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8826911"/>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BC36-84A7-4C53-9ED9-F5CA30252843}"/>
              </a:ext>
            </a:extLst>
          </p:cNvPr>
          <p:cNvSpPr>
            <a:spLocks noGrp="1"/>
          </p:cNvSpPr>
          <p:nvPr>
            <p:ph type="ctrTitle"/>
          </p:nvPr>
        </p:nvSpPr>
        <p:spPr>
          <a:xfrm>
            <a:off x="1524000" y="1122362"/>
            <a:ext cx="9144000" cy="2836895"/>
          </a:xfrm>
        </p:spPr>
        <p:txBody>
          <a:bodyPr/>
          <a:lstStyle/>
          <a:p>
            <a:r>
              <a:rPr lang="en-US" dirty="0"/>
              <a:t>Prudential Life Insurance Assessment Using R</a:t>
            </a:r>
          </a:p>
        </p:txBody>
      </p:sp>
      <p:sp>
        <p:nvSpPr>
          <p:cNvPr id="3" name="Subtitle 2">
            <a:extLst>
              <a:ext uri="{FF2B5EF4-FFF2-40B4-BE49-F238E27FC236}">
                <a16:creationId xmlns:a16="http://schemas.microsoft.com/office/drawing/2014/main" id="{2C4FF635-C6CD-4819-95E8-8FC55E9B466B}"/>
              </a:ext>
            </a:extLst>
          </p:cNvPr>
          <p:cNvSpPr>
            <a:spLocks noGrp="1"/>
          </p:cNvSpPr>
          <p:nvPr>
            <p:ph type="subTitle" idx="1"/>
          </p:nvPr>
        </p:nvSpPr>
        <p:spPr>
          <a:xfrm>
            <a:off x="4449451" y="4535292"/>
            <a:ext cx="7918516" cy="1655762"/>
          </a:xfrm>
        </p:spPr>
        <p:txBody>
          <a:bodyPr/>
          <a:lstStyle/>
          <a:p>
            <a:pPr algn="just"/>
            <a:r>
              <a:rPr lang="en-US" dirty="0"/>
              <a:t>                                        </a:t>
            </a:r>
            <a:r>
              <a:rPr lang="en-US" b="1" u="sng" dirty="0"/>
              <a:t>Group 10</a:t>
            </a:r>
          </a:p>
          <a:p>
            <a:pPr algn="just"/>
            <a:r>
              <a:rPr lang="en-US" dirty="0"/>
              <a:t>                                         Rui Shen</a:t>
            </a:r>
            <a:endParaRPr lang="en-US" b="1" u="sng" dirty="0"/>
          </a:p>
          <a:p>
            <a:pPr algn="just"/>
            <a:r>
              <a:rPr lang="en-US" dirty="0"/>
              <a:t>                                        Gayathri </a:t>
            </a:r>
            <a:r>
              <a:rPr lang="en-US" dirty="0" err="1"/>
              <a:t>Maganti</a:t>
            </a:r>
            <a:r>
              <a:rPr lang="en-US" dirty="0"/>
              <a:t> </a:t>
            </a:r>
          </a:p>
          <a:p>
            <a:pPr algn="just"/>
            <a:r>
              <a:rPr lang="en-US" dirty="0"/>
              <a:t>                                        Kamala Nayana </a:t>
            </a:r>
            <a:r>
              <a:rPr lang="en-US" dirty="0" err="1"/>
              <a:t>Uppalapati</a:t>
            </a:r>
            <a:endParaRPr lang="en-US" dirty="0"/>
          </a:p>
        </p:txBody>
      </p:sp>
    </p:spTree>
    <p:extLst>
      <p:ext uri="{BB962C8B-B14F-4D97-AF65-F5344CB8AC3E}">
        <p14:creationId xmlns:p14="http://schemas.microsoft.com/office/powerpoint/2010/main" val="387662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28E915-5F89-4BB3-A457-FD37F7ED3EA2}"/>
              </a:ext>
            </a:extLst>
          </p:cNvPr>
          <p:cNvSpPr>
            <a:spLocks noGrp="1"/>
          </p:cNvSpPr>
          <p:nvPr>
            <p:ph type="subTitle" idx="1"/>
          </p:nvPr>
        </p:nvSpPr>
        <p:spPr>
          <a:xfrm>
            <a:off x="-1343488" y="1426026"/>
            <a:ext cx="9144000" cy="1655762"/>
          </a:xfrm>
        </p:spPr>
        <p:txBody>
          <a:bodyPr/>
          <a:lstStyle/>
          <a:p>
            <a:r>
              <a:rPr lang="en-IN" dirty="0"/>
              <a:t>Dimension Reduction using p-value</a:t>
            </a:r>
          </a:p>
        </p:txBody>
      </p:sp>
      <p:pic>
        <p:nvPicPr>
          <p:cNvPr id="5" name="Picture 4">
            <a:extLst>
              <a:ext uri="{FF2B5EF4-FFF2-40B4-BE49-F238E27FC236}">
                <a16:creationId xmlns:a16="http://schemas.microsoft.com/office/drawing/2014/main" id="{DE03EC96-AEB0-4C5E-B03D-5BD5599204A1}"/>
              </a:ext>
            </a:extLst>
          </p:cNvPr>
          <p:cNvPicPr>
            <a:picLocks noChangeAspect="1"/>
          </p:cNvPicPr>
          <p:nvPr/>
        </p:nvPicPr>
        <p:blipFill rotWithShape="1">
          <a:blip r:embed="rId2"/>
          <a:srcRect l="24124" t="22268" r="8917" b="67555"/>
          <a:stretch/>
        </p:blipFill>
        <p:spPr>
          <a:xfrm>
            <a:off x="0" y="-73767"/>
            <a:ext cx="12192000" cy="1263192"/>
          </a:xfrm>
          <a:prstGeom prst="rect">
            <a:avLst/>
          </a:prstGeom>
        </p:spPr>
      </p:pic>
      <p:pic>
        <p:nvPicPr>
          <p:cNvPr id="6" name="Picture 5">
            <a:extLst>
              <a:ext uri="{FF2B5EF4-FFF2-40B4-BE49-F238E27FC236}">
                <a16:creationId xmlns:a16="http://schemas.microsoft.com/office/drawing/2014/main" id="{A18FC4EE-DDFC-45A4-AF4C-40813266E2ED}"/>
              </a:ext>
            </a:extLst>
          </p:cNvPr>
          <p:cNvPicPr>
            <a:picLocks noChangeAspect="1"/>
          </p:cNvPicPr>
          <p:nvPr/>
        </p:nvPicPr>
        <p:blipFill>
          <a:blip r:embed="rId3"/>
          <a:stretch>
            <a:fillRect/>
          </a:stretch>
        </p:blipFill>
        <p:spPr>
          <a:xfrm>
            <a:off x="742719" y="3772114"/>
            <a:ext cx="4435460" cy="2881430"/>
          </a:xfrm>
          <a:prstGeom prst="rect">
            <a:avLst/>
          </a:prstGeom>
        </p:spPr>
      </p:pic>
      <p:sp>
        <p:nvSpPr>
          <p:cNvPr id="7" name="TextBox 6">
            <a:extLst>
              <a:ext uri="{FF2B5EF4-FFF2-40B4-BE49-F238E27FC236}">
                <a16:creationId xmlns:a16="http://schemas.microsoft.com/office/drawing/2014/main" id="{27CFE951-9C2B-45BE-8C31-512F7BEE7989}"/>
              </a:ext>
            </a:extLst>
          </p:cNvPr>
          <p:cNvSpPr txBox="1"/>
          <p:nvPr/>
        </p:nvSpPr>
        <p:spPr>
          <a:xfrm>
            <a:off x="645064" y="3402782"/>
            <a:ext cx="4397452" cy="369332"/>
          </a:xfrm>
          <a:prstGeom prst="rect">
            <a:avLst/>
          </a:prstGeom>
          <a:noFill/>
        </p:spPr>
        <p:txBody>
          <a:bodyPr wrap="square" rtlCol="0">
            <a:spAutoFit/>
          </a:bodyPr>
          <a:lstStyle/>
          <a:p>
            <a:r>
              <a:rPr lang="en-IN" dirty="0"/>
              <a:t>Code Snippet: Prediction</a:t>
            </a:r>
          </a:p>
        </p:txBody>
      </p:sp>
      <p:sp>
        <p:nvSpPr>
          <p:cNvPr id="8" name="TextBox 7">
            <a:extLst>
              <a:ext uri="{FF2B5EF4-FFF2-40B4-BE49-F238E27FC236}">
                <a16:creationId xmlns:a16="http://schemas.microsoft.com/office/drawing/2014/main" id="{AF05AE92-8068-4A1F-B262-3B2D1C273B93}"/>
              </a:ext>
            </a:extLst>
          </p:cNvPr>
          <p:cNvSpPr txBox="1"/>
          <p:nvPr/>
        </p:nvSpPr>
        <p:spPr>
          <a:xfrm>
            <a:off x="6329779" y="1515786"/>
            <a:ext cx="4500978" cy="369332"/>
          </a:xfrm>
          <a:prstGeom prst="rect">
            <a:avLst/>
          </a:prstGeom>
          <a:noFill/>
        </p:spPr>
        <p:txBody>
          <a:bodyPr wrap="square" rtlCol="0">
            <a:spAutoFit/>
          </a:bodyPr>
          <a:lstStyle/>
          <a:p>
            <a:r>
              <a:rPr lang="en-IN" dirty="0"/>
              <a:t>Final model Output:</a:t>
            </a:r>
          </a:p>
        </p:txBody>
      </p:sp>
      <p:pic>
        <p:nvPicPr>
          <p:cNvPr id="9" name="Picture 8">
            <a:extLst>
              <a:ext uri="{FF2B5EF4-FFF2-40B4-BE49-F238E27FC236}">
                <a16:creationId xmlns:a16="http://schemas.microsoft.com/office/drawing/2014/main" id="{5AC068BE-AAB1-48D0-B3A2-B3568AF905F7}"/>
              </a:ext>
            </a:extLst>
          </p:cNvPr>
          <p:cNvPicPr>
            <a:picLocks noChangeAspect="1"/>
          </p:cNvPicPr>
          <p:nvPr/>
        </p:nvPicPr>
        <p:blipFill rotWithShape="1">
          <a:blip r:embed="rId4"/>
          <a:srcRect l="-110" t="15244"/>
          <a:stretch/>
        </p:blipFill>
        <p:spPr>
          <a:xfrm>
            <a:off x="6436312" y="2116352"/>
            <a:ext cx="4048218" cy="4030461"/>
          </a:xfrm>
          <a:prstGeom prst="rect">
            <a:avLst/>
          </a:prstGeom>
        </p:spPr>
      </p:pic>
      <p:sp>
        <p:nvSpPr>
          <p:cNvPr id="10" name="TextBox 9">
            <a:extLst>
              <a:ext uri="{FF2B5EF4-FFF2-40B4-BE49-F238E27FC236}">
                <a16:creationId xmlns:a16="http://schemas.microsoft.com/office/drawing/2014/main" id="{E59D3A43-0D93-418D-83E2-8246C4281546}"/>
              </a:ext>
            </a:extLst>
          </p:cNvPr>
          <p:cNvSpPr txBox="1"/>
          <p:nvPr/>
        </p:nvSpPr>
        <p:spPr>
          <a:xfrm>
            <a:off x="2503503" y="224746"/>
            <a:ext cx="6471821" cy="830997"/>
          </a:xfrm>
          <a:prstGeom prst="rect">
            <a:avLst/>
          </a:prstGeom>
          <a:noFill/>
        </p:spPr>
        <p:txBody>
          <a:bodyPr wrap="square" rtlCol="0">
            <a:spAutoFit/>
          </a:bodyPr>
          <a:lstStyle/>
          <a:p>
            <a:pPr algn="ctr"/>
            <a:r>
              <a:rPr lang="en-IN" sz="4800" dirty="0">
                <a:solidFill>
                  <a:schemeClr val="bg1"/>
                </a:solidFill>
              </a:rPr>
              <a:t>Final Results</a:t>
            </a:r>
          </a:p>
        </p:txBody>
      </p:sp>
      <p:pic>
        <p:nvPicPr>
          <p:cNvPr id="2" name="Picture 1">
            <a:extLst>
              <a:ext uri="{FF2B5EF4-FFF2-40B4-BE49-F238E27FC236}">
                <a16:creationId xmlns:a16="http://schemas.microsoft.com/office/drawing/2014/main" id="{1E9678C0-D475-4941-9449-4EB6617B7A1F}"/>
              </a:ext>
            </a:extLst>
          </p:cNvPr>
          <p:cNvPicPr>
            <a:picLocks noChangeAspect="1"/>
          </p:cNvPicPr>
          <p:nvPr/>
        </p:nvPicPr>
        <p:blipFill>
          <a:blip r:embed="rId5"/>
          <a:stretch>
            <a:fillRect/>
          </a:stretch>
        </p:blipFill>
        <p:spPr>
          <a:xfrm>
            <a:off x="742719" y="1963512"/>
            <a:ext cx="5667375" cy="1190625"/>
          </a:xfrm>
          <a:prstGeom prst="rect">
            <a:avLst/>
          </a:prstGeom>
        </p:spPr>
      </p:pic>
    </p:spTree>
    <p:extLst>
      <p:ext uri="{BB962C8B-B14F-4D97-AF65-F5344CB8AC3E}">
        <p14:creationId xmlns:p14="http://schemas.microsoft.com/office/powerpoint/2010/main" val="1615094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Decision Tree Regression</a:t>
            </a:r>
          </a:p>
        </p:txBody>
      </p:sp>
      <p:pic>
        <p:nvPicPr>
          <p:cNvPr id="7" name="Picture 6">
            <a:extLst>
              <a:ext uri="{FF2B5EF4-FFF2-40B4-BE49-F238E27FC236}">
                <a16:creationId xmlns:a16="http://schemas.microsoft.com/office/drawing/2014/main" id="{938D0E01-13B5-4453-B6E7-25E25C200B9D}"/>
              </a:ext>
            </a:extLst>
          </p:cNvPr>
          <p:cNvPicPr>
            <a:picLocks noChangeAspect="1"/>
          </p:cNvPicPr>
          <p:nvPr/>
        </p:nvPicPr>
        <p:blipFill rotWithShape="1">
          <a:blip r:embed="rId3">
            <a:extLst>
              <a:ext uri="{28A0092B-C50C-407E-A947-70E740481C1C}">
                <a14:useLocalDpi xmlns:a14="http://schemas.microsoft.com/office/drawing/2010/main" val="0"/>
              </a:ext>
            </a:extLst>
          </a:blip>
          <a:srcRect r="2559" b="4016"/>
          <a:stretch/>
        </p:blipFill>
        <p:spPr>
          <a:xfrm>
            <a:off x="8463280" y="1225586"/>
            <a:ext cx="3505200" cy="3583190"/>
          </a:xfrm>
          <a:prstGeom prst="rect">
            <a:avLst/>
          </a:prstGeom>
        </p:spPr>
      </p:pic>
      <p:sp>
        <p:nvSpPr>
          <p:cNvPr id="12" name="Text Placeholder 24">
            <a:extLst>
              <a:ext uri="{FF2B5EF4-FFF2-40B4-BE49-F238E27FC236}">
                <a16:creationId xmlns:a16="http://schemas.microsoft.com/office/drawing/2014/main" id="{427D6208-9B89-4A4C-8CB4-605392CB935B}"/>
              </a:ext>
            </a:extLst>
          </p:cNvPr>
          <p:cNvSpPr txBox="1">
            <a:spLocks/>
          </p:cNvSpPr>
          <p:nvPr/>
        </p:nvSpPr>
        <p:spPr>
          <a:xfrm>
            <a:off x="243840" y="2744329"/>
            <a:ext cx="7233920" cy="128016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accent1">
                    <a:lumMod val="50000"/>
                  </a:schemeClr>
                </a:solidFill>
              </a:rPr>
              <a:t>Why Decision tree</a:t>
            </a:r>
            <a:r>
              <a:rPr lang="en-US" dirty="0">
                <a:solidFill>
                  <a:schemeClr val="accent1">
                    <a:lumMod val="50000"/>
                  </a:schemeClr>
                </a:solidFill>
              </a:rPr>
              <a:t>?</a:t>
            </a:r>
          </a:p>
          <a:p>
            <a:pPr marL="285750" indent="-285750">
              <a:buFont typeface="Arial" panose="020B0604020202020204" pitchFamily="34" charset="0"/>
              <a:buChar char="•"/>
            </a:pPr>
            <a:r>
              <a:rPr lang="en-US" dirty="0">
                <a:solidFill>
                  <a:schemeClr val="accent1">
                    <a:lumMod val="50000"/>
                  </a:schemeClr>
                </a:solidFill>
              </a:rPr>
              <a:t>Decision Tree is very simple to understand and interpret the results</a:t>
            </a:r>
          </a:p>
          <a:p>
            <a:pPr marL="285750" indent="-285750">
              <a:buFont typeface="Arial" panose="020B0604020202020204" pitchFamily="34" charset="0"/>
              <a:buChar char="•"/>
            </a:pPr>
            <a:r>
              <a:rPr lang="en-US" dirty="0">
                <a:solidFill>
                  <a:schemeClr val="accent1">
                    <a:lumMod val="50000"/>
                  </a:schemeClr>
                </a:solidFill>
              </a:rPr>
              <a:t>Useful in data exploration</a:t>
            </a:r>
          </a:p>
          <a:p>
            <a:pPr marL="285750" indent="-285750">
              <a:buFont typeface="Arial" panose="020B0604020202020204" pitchFamily="34" charset="0"/>
              <a:buChar char="•"/>
            </a:pPr>
            <a:r>
              <a:rPr lang="en-US" dirty="0">
                <a:solidFill>
                  <a:schemeClr val="accent1">
                    <a:lumMod val="50000"/>
                  </a:schemeClr>
                </a:solidFill>
              </a:rPr>
              <a:t>It works for both numeric and categorical data</a:t>
            </a:r>
          </a:p>
          <a:p>
            <a:pPr marL="285750" indent="-285750">
              <a:buFont typeface="Arial" panose="020B0604020202020204" pitchFamily="34" charset="0"/>
              <a:buChar char="•"/>
            </a:pPr>
            <a:r>
              <a:rPr lang="en-US" dirty="0">
                <a:solidFill>
                  <a:schemeClr val="accent1">
                    <a:lumMod val="50000"/>
                  </a:schemeClr>
                </a:solidFill>
              </a:rPr>
              <a:t>Robust and can handle big data</a:t>
            </a:r>
          </a:p>
        </p:txBody>
      </p:sp>
      <p:sp>
        <p:nvSpPr>
          <p:cNvPr id="13" name="Text Placeholder 24">
            <a:extLst>
              <a:ext uri="{FF2B5EF4-FFF2-40B4-BE49-F238E27FC236}">
                <a16:creationId xmlns:a16="http://schemas.microsoft.com/office/drawing/2014/main" id="{6CB83147-4F4B-4908-8C59-775387F5AC59}"/>
              </a:ext>
            </a:extLst>
          </p:cNvPr>
          <p:cNvSpPr txBox="1">
            <a:spLocks/>
          </p:cNvSpPr>
          <p:nvPr/>
        </p:nvSpPr>
        <p:spPr>
          <a:xfrm>
            <a:off x="172720" y="4511040"/>
            <a:ext cx="7518400" cy="2540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solidFill>
                  <a:srgbClr val="0070C0"/>
                </a:solidFill>
              </a:rPr>
              <a:t>Basic Steps:</a:t>
            </a:r>
          </a:p>
          <a:p>
            <a:r>
              <a:rPr lang="en-US" dirty="0">
                <a:solidFill>
                  <a:srgbClr val="0070C0"/>
                </a:solidFill>
              </a:rPr>
              <a:t>Installed the required packages</a:t>
            </a:r>
          </a:p>
          <a:p>
            <a:r>
              <a:rPr lang="en-US" dirty="0">
                <a:solidFill>
                  <a:srgbClr val="0070C0"/>
                </a:solidFill>
              </a:rPr>
              <a:t>Loaded the libraries</a:t>
            </a:r>
          </a:p>
          <a:p>
            <a:r>
              <a:rPr lang="en-US" dirty="0">
                <a:solidFill>
                  <a:srgbClr val="0070C0"/>
                </a:solidFill>
              </a:rPr>
              <a:t>Read the pre-processed data</a:t>
            </a:r>
          </a:p>
          <a:p>
            <a:r>
              <a:rPr lang="en-US" dirty="0">
                <a:solidFill>
                  <a:srgbClr val="0070C0"/>
                </a:solidFill>
              </a:rPr>
              <a:t>Retrieved column details using </a:t>
            </a:r>
            <a:r>
              <a:rPr lang="en-US" dirty="0" err="1">
                <a:solidFill>
                  <a:srgbClr val="0070C0"/>
                </a:solidFill>
              </a:rPr>
              <a:t>str</a:t>
            </a:r>
            <a:r>
              <a:rPr lang="en-US" dirty="0">
                <a:solidFill>
                  <a:srgbClr val="0070C0"/>
                </a:solidFill>
              </a:rPr>
              <a:t>()</a:t>
            </a:r>
          </a:p>
          <a:p>
            <a:r>
              <a:rPr lang="en-US" dirty="0">
                <a:solidFill>
                  <a:srgbClr val="0070C0"/>
                </a:solidFill>
              </a:rPr>
              <a:t>Viewed the Prudential Insurance dataset summary</a:t>
            </a:r>
          </a:p>
        </p:txBody>
      </p:sp>
      <p:pic>
        <p:nvPicPr>
          <p:cNvPr id="2" name="Picture 1">
            <a:extLst>
              <a:ext uri="{FF2B5EF4-FFF2-40B4-BE49-F238E27FC236}">
                <a16:creationId xmlns:a16="http://schemas.microsoft.com/office/drawing/2014/main" id="{2438D512-8C54-4270-82EF-BDE8C0851208}"/>
              </a:ext>
            </a:extLst>
          </p:cNvPr>
          <p:cNvPicPr>
            <a:picLocks noChangeAspect="1"/>
          </p:cNvPicPr>
          <p:nvPr/>
        </p:nvPicPr>
        <p:blipFill rotWithShape="1">
          <a:blip r:embed="rId4"/>
          <a:srcRect l="4167" t="41018" r="54583" b="43556"/>
          <a:stretch/>
        </p:blipFill>
        <p:spPr>
          <a:xfrm>
            <a:off x="5892800" y="4897120"/>
            <a:ext cx="6075680" cy="1584960"/>
          </a:xfrm>
          <a:prstGeom prst="rect">
            <a:avLst/>
          </a:prstGeom>
        </p:spPr>
      </p:pic>
      <p:sp>
        <p:nvSpPr>
          <p:cNvPr id="10" name="Text Placeholder 24">
            <a:extLst>
              <a:ext uri="{FF2B5EF4-FFF2-40B4-BE49-F238E27FC236}">
                <a16:creationId xmlns:a16="http://schemas.microsoft.com/office/drawing/2014/main" id="{3A9E54A6-8781-4025-8659-C2102C81A1F0}"/>
              </a:ext>
            </a:extLst>
          </p:cNvPr>
          <p:cNvSpPr txBox="1">
            <a:spLocks/>
          </p:cNvSpPr>
          <p:nvPr/>
        </p:nvSpPr>
        <p:spPr>
          <a:xfrm>
            <a:off x="243840" y="1247833"/>
            <a:ext cx="7071360" cy="105317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solidFill>
                  <a:schemeClr val="accent1">
                    <a:lumMod val="75000"/>
                  </a:schemeClr>
                </a:solidFill>
              </a:rPr>
              <a:t>Decision tree: </a:t>
            </a:r>
            <a:r>
              <a:rPr lang="en-US" dirty="0">
                <a:solidFill>
                  <a:schemeClr val="accent1">
                    <a:lumMod val="75000"/>
                  </a:schemeClr>
                </a:solidFill>
              </a:rPr>
              <a:t>It is supervised learning method. Tree based methods empower predictive models with high accuracy, stability and ease of interpretation.</a:t>
            </a:r>
          </a:p>
          <a:p>
            <a:r>
              <a:rPr lang="en-US" dirty="0">
                <a:solidFill>
                  <a:schemeClr val="accent1">
                    <a:lumMod val="75000"/>
                  </a:schemeClr>
                </a:solidFill>
              </a:rPr>
              <a:t>Recursive partitioning: Based on the rules applied, the main dataset is split into subsets recursively </a:t>
            </a:r>
          </a:p>
          <a:p>
            <a:endParaRPr lang="en-US" b="1"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50000"/>
                </a:schemeClr>
              </a:solidFill>
            </a:endParaRPr>
          </a:p>
          <a:p>
            <a:endParaRPr lang="en-US" b="1" dirty="0">
              <a:solidFill>
                <a:schemeClr val="accent1">
                  <a:lumMod val="50000"/>
                </a:schemeClr>
              </a:solidFill>
            </a:endParaRPr>
          </a:p>
        </p:txBody>
      </p:sp>
    </p:spTree>
    <p:extLst>
      <p:ext uri="{BB962C8B-B14F-4D97-AF65-F5344CB8AC3E}">
        <p14:creationId xmlns:p14="http://schemas.microsoft.com/office/powerpoint/2010/main" val="160020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Decision Tree Regression Steps</a:t>
            </a:r>
          </a:p>
        </p:txBody>
      </p:sp>
      <p:sp>
        <p:nvSpPr>
          <p:cNvPr id="14" name="Text Placeholder 24">
            <a:extLst>
              <a:ext uri="{FF2B5EF4-FFF2-40B4-BE49-F238E27FC236}">
                <a16:creationId xmlns:a16="http://schemas.microsoft.com/office/drawing/2014/main" id="{2EF7ECA4-31E9-484D-B7B6-CE0D09E54C5E}"/>
              </a:ext>
            </a:extLst>
          </p:cNvPr>
          <p:cNvSpPr txBox="1">
            <a:spLocks/>
          </p:cNvSpPr>
          <p:nvPr/>
        </p:nvSpPr>
        <p:spPr>
          <a:xfrm>
            <a:off x="314960" y="1247833"/>
            <a:ext cx="11978640" cy="126168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1">
                    <a:lumMod val="50000"/>
                  </a:schemeClr>
                </a:solidFill>
              </a:rPr>
              <a:t>- Splitting of training dataset in 80:20 training and testing data sets</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 Building the model on training data set</a:t>
            </a:r>
          </a:p>
          <a:p>
            <a:r>
              <a:rPr lang="en-US" dirty="0">
                <a:solidFill>
                  <a:schemeClr val="accent1">
                    <a:lumMod val="50000"/>
                  </a:schemeClr>
                </a:solidFill>
              </a:rPr>
              <a:t>- </a:t>
            </a:r>
            <a:r>
              <a:rPr lang="en-US" dirty="0" err="1">
                <a:solidFill>
                  <a:schemeClr val="accent1">
                    <a:lumMod val="50000"/>
                  </a:schemeClr>
                </a:solidFill>
              </a:rPr>
              <a:t>Rpart</a:t>
            </a:r>
            <a:r>
              <a:rPr lang="en-US" dirty="0">
                <a:solidFill>
                  <a:schemeClr val="accent1">
                    <a:lumMod val="50000"/>
                  </a:schemeClr>
                </a:solidFill>
              </a:rPr>
              <a:t>- Recursive partitioning for classification, regression</a:t>
            </a: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 Predicting model on to test data</a:t>
            </a:r>
          </a:p>
          <a:p>
            <a:r>
              <a:rPr lang="en-US" dirty="0">
                <a:solidFill>
                  <a:schemeClr val="accent1">
                    <a:lumMod val="50000"/>
                  </a:schemeClr>
                </a:solidFill>
              </a:rPr>
              <a:t>- Measuring the model performance using Mean Absolute Error:</a:t>
            </a:r>
          </a:p>
          <a:p>
            <a:r>
              <a:rPr lang="en-US" dirty="0">
                <a:solidFill>
                  <a:schemeClr val="accent1">
                    <a:lumMod val="50000"/>
                  </a:schemeClr>
                </a:solidFill>
              </a:rPr>
              <a:t>- Improved the performance:</a:t>
            </a:r>
          </a:p>
          <a:p>
            <a:r>
              <a:rPr lang="en-US" dirty="0">
                <a:solidFill>
                  <a:schemeClr val="accent1">
                    <a:lumMod val="50000"/>
                  </a:schemeClr>
                </a:solidFill>
              </a:rPr>
              <a:t>- </a:t>
            </a:r>
            <a:r>
              <a:rPr lang="en-US" dirty="0" err="1">
                <a:solidFill>
                  <a:schemeClr val="accent1">
                    <a:lumMod val="50000"/>
                  </a:schemeClr>
                </a:solidFill>
              </a:rPr>
              <a:t>Rweka</a:t>
            </a:r>
            <a:r>
              <a:rPr lang="en-US" dirty="0">
                <a:solidFill>
                  <a:schemeClr val="accent1">
                    <a:lumMod val="50000"/>
                  </a:schemeClr>
                </a:solidFill>
              </a:rPr>
              <a:t>- Weka is a collection of machine learning algorithms for data mining tasks, containing tools for classification, regression, clustering. Package '</a:t>
            </a:r>
            <a:r>
              <a:rPr lang="en-US" dirty="0" err="1">
                <a:solidFill>
                  <a:schemeClr val="accent1">
                    <a:lumMod val="50000"/>
                  </a:schemeClr>
                </a:solidFill>
              </a:rPr>
              <a:t>RWeka</a:t>
            </a:r>
            <a:r>
              <a:rPr lang="en-US" dirty="0">
                <a:solidFill>
                  <a:schemeClr val="accent1">
                    <a:lumMod val="50000"/>
                  </a:schemeClr>
                </a:solidFill>
              </a:rPr>
              <a:t>' contains the interface code</a:t>
            </a:r>
          </a:p>
          <a:p>
            <a:r>
              <a:rPr lang="en-US" dirty="0">
                <a:solidFill>
                  <a:schemeClr val="accent1">
                    <a:lumMod val="50000"/>
                  </a:schemeClr>
                </a:solidFill>
              </a:rPr>
              <a:t>Package: </a:t>
            </a:r>
            <a:r>
              <a:rPr lang="en-US" dirty="0" err="1">
                <a:solidFill>
                  <a:schemeClr val="accent1">
                    <a:lumMod val="50000"/>
                  </a:schemeClr>
                </a:solidFill>
              </a:rPr>
              <a:t>install.packages</a:t>
            </a:r>
            <a:r>
              <a:rPr lang="en-US" dirty="0">
                <a:solidFill>
                  <a:schemeClr val="accent1">
                    <a:lumMod val="50000"/>
                  </a:schemeClr>
                </a:solidFill>
              </a:rPr>
              <a:t>("</a:t>
            </a:r>
            <a:r>
              <a:rPr lang="en-US" dirty="0" err="1">
                <a:solidFill>
                  <a:schemeClr val="accent1">
                    <a:lumMod val="50000"/>
                  </a:schemeClr>
                </a:solidFill>
              </a:rPr>
              <a:t>Rweka</a:t>
            </a:r>
            <a:r>
              <a:rPr lang="en-US" dirty="0">
                <a:solidFill>
                  <a:schemeClr val="accent1">
                    <a:lumMod val="50000"/>
                  </a:schemeClr>
                </a:solidFill>
              </a:rPr>
              <a:t>") Library used :library(</a:t>
            </a:r>
            <a:r>
              <a:rPr lang="en-US" dirty="0" err="1">
                <a:solidFill>
                  <a:schemeClr val="accent1">
                    <a:lumMod val="50000"/>
                  </a:schemeClr>
                </a:solidFill>
              </a:rPr>
              <a:t>RWeka</a:t>
            </a:r>
            <a:r>
              <a:rPr lang="en-US" dirty="0">
                <a:solidFill>
                  <a:schemeClr val="accent1">
                    <a:lumMod val="50000"/>
                  </a:schemeClr>
                </a:solidFill>
              </a:rPr>
              <a:t>)</a:t>
            </a:r>
          </a:p>
          <a:p>
            <a:endParaRPr lang="en-US" dirty="0">
              <a:solidFill>
                <a:schemeClr val="accent1">
                  <a:lumMod val="75000"/>
                </a:schemeClr>
              </a:solidFill>
            </a:endParaRPr>
          </a:p>
          <a:p>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50000"/>
                </a:schemeClr>
              </a:solidFill>
            </a:endParaRPr>
          </a:p>
          <a:p>
            <a:endParaRPr lang="en-US" dirty="0">
              <a:solidFill>
                <a:schemeClr val="accent1">
                  <a:lumMod val="50000"/>
                </a:schemeClr>
              </a:solidFill>
            </a:endParaRPr>
          </a:p>
        </p:txBody>
      </p:sp>
      <p:pic>
        <p:nvPicPr>
          <p:cNvPr id="15" name="Picture 14">
            <a:extLst>
              <a:ext uri="{FF2B5EF4-FFF2-40B4-BE49-F238E27FC236}">
                <a16:creationId xmlns:a16="http://schemas.microsoft.com/office/drawing/2014/main" id="{A4238EA9-1B6F-44E8-AD78-F1192DB48C10}"/>
              </a:ext>
            </a:extLst>
          </p:cNvPr>
          <p:cNvPicPr>
            <a:picLocks noChangeAspect="1"/>
          </p:cNvPicPr>
          <p:nvPr/>
        </p:nvPicPr>
        <p:blipFill rotWithShape="1">
          <a:blip r:embed="rId3"/>
          <a:srcRect l="4166" t="31259" r="57250" b="60889"/>
          <a:stretch/>
        </p:blipFill>
        <p:spPr>
          <a:xfrm>
            <a:off x="335280" y="1526716"/>
            <a:ext cx="5801360" cy="820243"/>
          </a:xfrm>
          <a:prstGeom prst="rect">
            <a:avLst/>
          </a:prstGeom>
        </p:spPr>
      </p:pic>
      <p:pic>
        <p:nvPicPr>
          <p:cNvPr id="16" name="Picture 15">
            <a:extLst>
              <a:ext uri="{FF2B5EF4-FFF2-40B4-BE49-F238E27FC236}">
                <a16:creationId xmlns:a16="http://schemas.microsoft.com/office/drawing/2014/main" id="{8A1A4098-C707-4092-9894-AC4E4D641DC1}"/>
              </a:ext>
            </a:extLst>
          </p:cNvPr>
          <p:cNvPicPr>
            <a:picLocks noChangeAspect="1"/>
          </p:cNvPicPr>
          <p:nvPr/>
        </p:nvPicPr>
        <p:blipFill rotWithShape="1">
          <a:blip r:embed="rId4"/>
          <a:srcRect l="3917" t="30815" r="48749" b="48889"/>
          <a:stretch/>
        </p:blipFill>
        <p:spPr>
          <a:xfrm>
            <a:off x="406400" y="3097848"/>
            <a:ext cx="8791340" cy="1554740"/>
          </a:xfrm>
          <a:prstGeom prst="rect">
            <a:avLst/>
          </a:prstGeom>
        </p:spPr>
      </p:pic>
    </p:spTree>
    <p:extLst>
      <p:ext uri="{BB962C8B-B14F-4D97-AF65-F5344CB8AC3E}">
        <p14:creationId xmlns:p14="http://schemas.microsoft.com/office/powerpoint/2010/main" val="311334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Plotting the decision tree</a:t>
            </a:r>
          </a:p>
        </p:txBody>
      </p:sp>
      <p:pic>
        <p:nvPicPr>
          <p:cNvPr id="7" name="Picture 6">
            <a:extLst>
              <a:ext uri="{FF2B5EF4-FFF2-40B4-BE49-F238E27FC236}">
                <a16:creationId xmlns:a16="http://schemas.microsoft.com/office/drawing/2014/main" id="{A9B6A55C-1032-4A10-9338-9820550EE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6058"/>
            <a:ext cx="7107810" cy="5214565"/>
          </a:xfrm>
          <a:prstGeom prst="rect">
            <a:avLst/>
          </a:prstGeom>
        </p:spPr>
      </p:pic>
      <p:pic>
        <p:nvPicPr>
          <p:cNvPr id="10" name="Picture 9">
            <a:extLst>
              <a:ext uri="{FF2B5EF4-FFF2-40B4-BE49-F238E27FC236}">
                <a16:creationId xmlns:a16="http://schemas.microsoft.com/office/drawing/2014/main" id="{0140E871-DAA6-4546-BBC1-9F961A1A89AA}"/>
              </a:ext>
            </a:extLst>
          </p:cNvPr>
          <p:cNvPicPr>
            <a:picLocks noChangeAspect="1"/>
          </p:cNvPicPr>
          <p:nvPr/>
        </p:nvPicPr>
        <p:blipFill rotWithShape="1">
          <a:blip r:embed="rId4"/>
          <a:srcRect l="696" t="65292" r="55250" b="25037"/>
          <a:stretch/>
        </p:blipFill>
        <p:spPr>
          <a:xfrm>
            <a:off x="5029200" y="1216058"/>
            <a:ext cx="7051040" cy="1760822"/>
          </a:xfrm>
          <a:prstGeom prst="rect">
            <a:avLst/>
          </a:prstGeom>
        </p:spPr>
      </p:pic>
      <p:sp>
        <p:nvSpPr>
          <p:cNvPr id="14" name="Text Placeholder 24">
            <a:extLst>
              <a:ext uri="{FF2B5EF4-FFF2-40B4-BE49-F238E27FC236}">
                <a16:creationId xmlns:a16="http://schemas.microsoft.com/office/drawing/2014/main" id="{48FC4AA9-4F99-46B5-AA36-BADC8EB796AF}"/>
              </a:ext>
            </a:extLst>
          </p:cNvPr>
          <p:cNvSpPr txBox="1">
            <a:spLocks/>
          </p:cNvSpPr>
          <p:nvPr/>
        </p:nvSpPr>
        <p:spPr>
          <a:xfrm>
            <a:off x="6868160" y="2638097"/>
            <a:ext cx="3789330" cy="3407103"/>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Here </a:t>
            </a:r>
            <a:r>
              <a:rPr lang="en-US" dirty="0" err="1"/>
              <a:t>minsplit</a:t>
            </a:r>
            <a:r>
              <a:rPr lang="en-US" dirty="0"/>
              <a:t> is the minimum number of observations that must exists in a node</a:t>
            </a:r>
          </a:p>
          <a:p>
            <a:r>
              <a:rPr lang="en-US" dirty="0" err="1"/>
              <a:t>cp</a:t>
            </a:r>
            <a:r>
              <a:rPr lang="en-US" dirty="0"/>
              <a:t> is complexity parameter we've chosen </a:t>
            </a:r>
            <a:r>
              <a:rPr lang="en-US" dirty="0" err="1"/>
              <a:t>cp</a:t>
            </a:r>
            <a:r>
              <a:rPr lang="en-US" dirty="0"/>
              <a:t>=0.01 to get decent tree size</a:t>
            </a:r>
          </a:p>
        </p:txBody>
      </p:sp>
      <p:pic>
        <p:nvPicPr>
          <p:cNvPr id="15" name="Picture 14">
            <a:extLst>
              <a:ext uri="{FF2B5EF4-FFF2-40B4-BE49-F238E27FC236}">
                <a16:creationId xmlns:a16="http://schemas.microsoft.com/office/drawing/2014/main" id="{9298827B-69BF-42CB-AD1A-4C628FD6180B}"/>
              </a:ext>
            </a:extLst>
          </p:cNvPr>
          <p:cNvPicPr>
            <a:picLocks noChangeAspect="1"/>
          </p:cNvPicPr>
          <p:nvPr/>
        </p:nvPicPr>
        <p:blipFill rotWithShape="1">
          <a:blip r:embed="rId5"/>
          <a:srcRect l="4249" t="36151" r="65626" b="39259"/>
          <a:stretch/>
        </p:blipFill>
        <p:spPr>
          <a:xfrm>
            <a:off x="6852920" y="4004022"/>
            <a:ext cx="4963160" cy="2278788"/>
          </a:xfrm>
          <a:prstGeom prst="rect">
            <a:avLst/>
          </a:prstGeom>
        </p:spPr>
      </p:pic>
    </p:spTree>
    <p:extLst>
      <p:ext uri="{BB962C8B-B14F-4D97-AF65-F5344CB8AC3E}">
        <p14:creationId xmlns:p14="http://schemas.microsoft.com/office/powerpoint/2010/main" val="264260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317788"/>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Comparisons</a:t>
            </a:r>
          </a:p>
        </p:txBody>
      </p:sp>
      <p:pic>
        <p:nvPicPr>
          <p:cNvPr id="7" name="Picture 6">
            <a:extLst>
              <a:ext uri="{FF2B5EF4-FFF2-40B4-BE49-F238E27FC236}">
                <a16:creationId xmlns:a16="http://schemas.microsoft.com/office/drawing/2014/main" id="{BFB9B417-92B7-43E6-8E6E-C9C89F6D7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441" y="1227613"/>
            <a:ext cx="5801360" cy="5062269"/>
          </a:xfrm>
          <a:prstGeom prst="rect">
            <a:avLst/>
          </a:prstGeom>
        </p:spPr>
      </p:pic>
      <p:pic>
        <p:nvPicPr>
          <p:cNvPr id="10" name="Picture 9">
            <a:extLst>
              <a:ext uri="{FF2B5EF4-FFF2-40B4-BE49-F238E27FC236}">
                <a16:creationId xmlns:a16="http://schemas.microsoft.com/office/drawing/2014/main" id="{5194F8C5-8FA4-4823-B9CD-DCAFD934A065}"/>
              </a:ext>
            </a:extLst>
          </p:cNvPr>
          <p:cNvPicPr>
            <a:picLocks noChangeAspect="1"/>
          </p:cNvPicPr>
          <p:nvPr/>
        </p:nvPicPr>
        <p:blipFill rotWithShape="1">
          <a:blip r:embed="rId4"/>
          <a:srcRect l="3917" t="30815" r="48749" b="48889"/>
          <a:stretch/>
        </p:blipFill>
        <p:spPr>
          <a:xfrm>
            <a:off x="274320" y="1227613"/>
            <a:ext cx="6431280" cy="3502042"/>
          </a:xfrm>
          <a:prstGeom prst="rect">
            <a:avLst/>
          </a:prstGeom>
        </p:spPr>
      </p:pic>
    </p:spTree>
    <p:extLst>
      <p:ext uri="{BB962C8B-B14F-4D97-AF65-F5344CB8AC3E}">
        <p14:creationId xmlns:p14="http://schemas.microsoft.com/office/powerpoint/2010/main" val="377383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317788"/>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Accuracy and Correlation</a:t>
            </a:r>
          </a:p>
        </p:txBody>
      </p:sp>
      <p:pic>
        <p:nvPicPr>
          <p:cNvPr id="2" name="Picture 1">
            <a:extLst>
              <a:ext uri="{FF2B5EF4-FFF2-40B4-BE49-F238E27FC236}">
                <a16:creationId xmlns:a16="http://schemas.microsoft.com/office/drawing/2014/main" id="{D371AC21-81D8-49DE-9F9A-11436236C411}"/>
              </a:ext>
            </a:extLst>
          </p:cNvPr>
          <p:cNvPicPr>
            <a:picLocks noChangeAspect="1"/>
          </p:cNvPicPr>
          <p:nvPr/>
        </p:nvPicPr>
        <p:blipFill rotWithShape="1">
          <a:blip r:embed="rId3"/>
          <a:srcRect l="3879" t="25440" r="59748" b="39369"/>
          <a:stretch/>
        </p:blipFill>
        <p:spPr>
          <a:xfrm>
            <a:off x="838200" y="1034461"/>
            <a:ext cx="6747642" cy="2619244"/>
          </a:xfrm>
          <a:prstGeom prst="rect">
            <a:avLst/>
          </a:prstGeom>
        </p:spPr>
      </p:pic>
      <p:pic>
        <p:nvPicPr>
          <p:cNvPr id="11" name="Picture 10">
            <a:extLst>
              <a:ext uri="{FF2B5EF4-FFF2-40B4-BE49-F238E27FC236}">
                <a16:creationId xmlns:a16="http://schemas.microsoft.com/office/drawing/2014/main" id="{8D156F47-8AE0-4F6A-8B47-D40093966DAD}"/>
              </a:ext>
            </a:extLst>
          </p:cNvPr>
          <p:cNvPicPr>
            <a:picLocks noChangeAspect="1"/>
          </p:cNvPicPr>
          <p:nvPr/>
        </p:nvPicPr>
        <p:blipFill rotWithShape="1">
          <a:blip r:embed="rId4"/>
          <a:srcRect l="4083" t="34222" r="51084" b="41630"/>
          <a:stretch/>
        </p:blipFill>
        <p:spPr>
          <a:xfrm>
            <a:off x="838200" y="3742762"/>
            <a:ext cx="5466080" cy="2530187"/>
          </a:xfrm>
          <a:prstGeom prst="rect">
            <a:avLst/>
          </a:prstGeom>
        </p:spPr>
      </p:pic>
      <p:pic>
        <p:nvPicPr>
          <p:cNvPr id="12" name="Picture 11">
            <a:extLst>
              <a:ext uri="{FF2B5EF4-FFF2-40B4-BE49-F238E27FC236}">
                <a16:creationId xmlns:a16="http://schemas.microsoft.com/office/drawing/2014/main" id="{7E69EEB3-8F81-4594-BA7C-3DD801D7F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941" y="1034461"/>
            <a:ext cx="3279116" cy="2906917"/>
          </a:xfrm>
          <a:prstGeom prst="rect">
            <a:avLst/>
          </a:prstGeom>
        </p:spPr>
      </p:pic>
    </p:spTree>
    <p:extLst>
      <p:ext uri="{BB962C8B-B14F-4D97-AF65-F5344CB8AC3E}">
        <p14:creationId xmlns:p14="http://schemas.microsoft.com/office/powerpoint/2010/main" val="254663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F3C10E-6637-4FF2-A187-44A303796D37}"/>
              </a:ext>
            </a:extLst>
          </p:cNvPr>
          <p:cNvSpPr>
            <a:spLocks noGrp="1"/>
          </p:cNvSpPr>
          <p:nvPr>
            <p:ph type="subTitle" idx="1"/>
          </p:nvPr>
        </p:nvSpPr>
        <p:spPr>
          <a:xfrm>
            <a:off x="838200" y="1915478"/>
            <a:ext cx="9144000" cy="1655762"/>
          </a:xfrm>
        </p:spPr>
        <p:txBody>
          <a:bodyPr/>
          <a:lstStyle/>
          <a:p>
            <a:pPr marL="342900" indent="-342900" algn="l">
              <a:buFont typeface="Wingdings" panose="05000000000000000000" pitchFamily="2" charset="2"/>
              <a:buChar char="ü"/>
            </a:pPr>
            <a:r>
              <a:rPr lang="en-US" altLang="zh-CN" dirty="0"/>
              <a:t>Understand</a:t>
            </a:r>
            <a:r>
              <a:rPr lang="zh-CN" altLang="en-US" dirty="0"/>
              <a:t> </a:t>
            </a:r>
            <a:r>
              <a:rPr lang="en-US" altLang="zh-CN" dirty="0"/>
              <a:t>data</a:t>
            </a:r>
            <a:r>
              <a:rPr lang="zh-CN" altLang="en-US" dirty="0"/>
              <a:t> </a:t>
            </a:r>
            <a:r>
              <a:rPr lang="en-US" altLang="zh-CN" dirty="0"/>
              <a:t>preprocessing</a:t>
            </a:r>
            <a:r>
              <a:rPr lang="zh-CN" altLang="en-US" dirty="0"/>
              <a:t> </a:t>
            </a:r>
            <a:r>
              <a:rPr lang="en-US" altLang="zh-CN" dirty="0"/>
              <a:t>steps</a:t>
            </a:r>
          </a:p>
          <a:p>
            <a:pPr marL="342900" indent="-342900" algn="l">
              <a:buFont typeface="Wingdings" panose="05000000000000000000" pitchFamily="2" charset="2"/>
              <a:buChar char="ü"/>
            </a:pPr>
            <a:r>
              <a:rPr lang="en-US" altLang="zh-CN" dirty="0"/>
              <a:t>Understand three</a:t>
            </a:r>
            <a:r>
              <a:rPr lang="zh-CN" altLang="en-US" dirty="0"/>
              <a:t> </a:t>
            </a:r>
            <a:r>
              <a:rPr lang="en-US" altLang="zh-CN" dirty="0"/>
              <a:t>analysis</a:t>
            </a:r>
            <a:r>
              <a:rPr lang="zh-CN" altLang="en-US" dirty="0"/>
              <a:t> </a:t>
            </a:r>
            <a:r>
              <a:rPr lang="en-US" altLang="zh-CN" dirty="0"/>
              <a:t>techniques</a:t>
            </a:r>
          </a:p>
          <a:p>
            <a:pPr marL="342900" indent="-342900" algn="l">
              <a:buFont typeface="Wingdings" panose="05000000000000000000" pitchFamily="2" charset="2"/>
              <a:buChar char="ü"/>
            </a:pPr>
            <a:r>
              <a:rPr lang="en-US" altLang="zh-CN" dirty="0"/>
              <a:t>Understand the difference between classification and regression techniques </a:t>
            </a:r>
          </a:p>
          <a:p>
            <a:pPr algn="l"/>
            <a:endParaRPr lang="en-US" altLang="zh-CN" dirty="0"/>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altLang="zh-CN" sz="3200" dirty="0">
                <a:solidFill>
                  <a:schemeClr val="bg1"/>
                </a:solidFill>
              </a:rPr>
              <a:t>Purpose</a:t>
            </a:r>
            <a:endParaRPr lang="en-US" sz="3200" dirty="0">
              <a:solidFill>
                <a:schemeClr val="bg1"/>
              </a:solidFill>
            </a:endParaRPr>
          </a:p>
        </p:txBody>
      </p:sp>
    </p:spTree>
    <p:extLst>
      <p:ext uri="{BB962C8B-B14F-4D97-AF65-F5344CB8AC3E}">
        <p14:creationId xmlns:p14="http://schemas.microsoft.com/office/powerpoint/2010/main" val="156969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2919" y="1575796"/>
            <a:ext cx="5359400" cy="1804260"/>
          </a:xfrm>
        </p:spPr>
        <p:txBody>
          <a:bodyPr/>
          <a:lstStyle/>
          <a:p>
            <a:pPr algn="l"/>
            <a:r>
              <a:rPr lang="en-US" altLang="zh-CN" dirty="0"/>
              <a:t>1.</a:t>
            </a:r>
            <a:r>
              <a:rPr lang="zh-CN" altLang="en-US" dirty="0"/>
              <a:t> </a:t>
            </a:r>
            <a:r>
              <a:rPr lang="en-US" altLang="zh-CN" dirty="0"/>
              <a:t>Look</a:t>
            </a:r>
            <a:r>
              <a:rPr lang="zh-CN" altLang="en-US" dirty="0"/>
              <a:t> </a:t>
            </a:r>
            <a:r>
              <a:rPr lang="en-US" altLang="zh-CN" dirty="0"/>
              <a:t>into</a:t>
            </a:r>
            <a:r>
              <a:rPr lang="zh-CN" altLang="en-US" dirty="0"/>
              <a:t> </a:t>
            </a:r>
            <a:r>
              <a:rPr lang="en-US" altLang="zh-CN" dirty="0"/>
              <a:t>our</a:t>
            </a:r>
            <a:r>
              <a:rPr lang="zh-CN" altLang="en-US" dirty="0"/>
              <a:t> </a:t>
            </a:r>
            <a:r>
              <a:rPr lang="en-US" altLang="zh-CN" dirty="0"/>
              <a:t>data:</a:t>
            </a:r>
          </a:p>
          <a:p>
            <a:pPr algn="l"/>
            <a:r>
              <a:rPr lang="en-US" altLang="zh-CN" dirty="0"/>
              <a:t>Where</a:t>
            </a:r>
            <a:r>
              <a:rPr lang="zh-CN" altLang="en-US" dirty="0"/>
              <a:t> </a:t>
            </a:r>
            <a:r>
              <a:rPr lang="en-US" altLang="zh-CN" dirty="0"/>
              <a:t>are</a:t>
            </a:r>
            <a:r>
              <a:rPr lang="zh-CN" altLang="en-US" dirty="0"/>
              <a:t> </a:t>
            </a:r>
            <a:r>
              <a:rPr lang="en-US" altLang="zh-CN" dirty="0"/>
              <a:t>the</a:t>
            </a:r>
            <a:r>
              <a:rPr lang="zh-CN" altLang="en-US" dirty="0"/>
              <a:t> </a:t>
            </a:r>
            <a:r>
              <a:rPr lang="en-US" altLang="zh-CN" dirty="0"/>
              <a:t>missing</a:t>
            </a:r>
            <a:r>
              <a:rPr lang="zh-CN" altLang="en-US" dirty="0"/>
              <a:t> </a:t>
            </a:r>
            <a:r>
              <a:rPr lang="en-US" altLang="zh-CN" dirty="0"/>
              <a:t>values?</a:t>
            </a:r>
          </a:p>
          <a:p>
            <a:pPr algn="l"/>
            <a:r>
              <a:rPr lang="en-US" altLang="zh-CN" dirty="0"/>
              <a:t>How</a:t>
            </a:r>
            <a:r>
              <a:rPr lang="zh-CN" altLang="en-US" dirty="0"/>
              <a:t> </a:t>
            </a:r>
            <a:r>
              <a:rPr lang="en-US" altLang="zh-CN" dirty="0"/>
              <a:t>to</a:t>
            </a:r>
            <a:r>
              <a:rPr lang="zh-CN" altLang="en-US" dirty="0"/>
              <a:t> </a:t>
            </a:r>
            <a:r>
              <a:rPr lang="en-US" altLang="zh-CN" dirty="0"/>
              <a:t>fill</a:t>
            </a:r>
            <a:r>
              <a:rPr lang="zh-CN" altLang="en-US" dirty="0"/>
              <a:t> </a:t>
            </a:r>
            <a:r>
              <a:rPr lang="en-US" altLang="zh-CN" dirty="0"/>
              <a:t>in</a:t>
            </a:r>
            <a:r>
              <a:rPr lang="zh-CN" altLang="en-US" dirty="0"/>
              <a:t> </a:t>
            </a:r>
            <a:r>
              <a:rPr lang="en-US" altLang="zh-CN" dirty="0"/>
              <a:t>missing</a:t>
            </a:r>
            <a:r>
              <a:rPr lang="zh-CN" altLang="en-US" dirty="0"/>
              <a:t> </a:t>
            </a:r>
            <a:r>
              <a:rPr lang="en-US" altLang="zh-CN" dirty="0"/>
              <a:t>values?</a:t>
            </a:r>
            <a:r>
              <a:rPr lang="zh-CN" altLang="en-US" dirty="0"/>
              <a:t> </a:t>
            </a:r>
            <a:endParaRPr lang="en-US" altLang="zh-CN" dirty="0"/>
          </a:p>
          <a:p>
            <a:pPr algn="l"/>
            <a:r>
              <a:rPr lang="mr-IN" altLang="zh-CN" dirty="0"/>
              <a:t>–</a:t>
            </a:r>
            <a:r>
              <a:rPr lang="zh-CN" altLang="en-US" dirty="0"/>
              <a:t> </a:t>
            </a:r>
            <a:r>
              <a:rPr lang="en-US" altLang="zh-CN" dirty="0"/>
              <a:t>mean,</a:t>
            </a:r>
            <a:r>
              <a:rPr lang="zh-CN" altLang="en-US" dirty="0"/>
              <a:t> </a:t>
            </a:r>
            <a:r>
              <a:rPr lang="en-US" altLang="zh-CN" dirty="0"/>
              <a:t>median,</a:t>
            </a:r>
            <a:r>
              <a:rPr lang="zh-CN" altLang="en-US" dirty="0"/>
              <a:t> </a:t>
            </a:r>
            <a:r>
              <a:rPr lang="en-US" altLang="zh-CN" dirty="0"/>
              <a:t>mice</a:t>
            </a:r>
            <a:endParaRPr lang="en-US" dirty="0"/>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6"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Data Pre-processing</a:t>
            </a:r>
          </a:p>
        </p:txBody>
      </p:sp>
      <p:pic>
        <p:nvPicPr>
          <p:cNvPr id="9" name="Picture 8"/>
          <p:cNvPicPr>
            <a:picLocks noChangeAspect="1"/>
          </p:cNvPicPr>
          <p:nvPr/>
        </p:nvPicPr>
        <p:blipFill>
          <a:blip r:embed="rId3"/>
          <a:stretch>
            <a:fillRect/>
          </a:stretch>
        </p:blipFill>
        <p:spPr>
          <a:xfrm>
            <a:off x="4940300" y="1322656"/>
            <a:ext cx="7251700" cy="2057400"/>
          </a:xfrm>
          <a:prstGeom prst="rect">
            <a:avLst/>
          </a:prstGeom>
        </p:spPr>
      </p:pic>
      <p:pic>
        <p:nvPicPr>
          <p:cNvPr id="10" name="Picture 9"/>
          <p:cNvPicPr>
            <a:picLocks noChangeAspect="1"/>
          </p:cNvPicPr>
          <p:nvPr/>
        </p:nvPicPr>
        <p:blipFill>
          <a:blip r:embed="rId4"/>
          <a:stretch>
            <a:fillRect/>
          </a:stretch>
        </p:blipFill>
        <p:spPr>
          <a:xfrm>
            <a:off x="0" y="3633197"/>
            <a:ext cx="5367718" cy="3256415"/>
          </a:xfrm>
          <a:prstGeom prst="rect">
            <a:avLst/>
          </a:prstGeom>
        </p:spPr>
      </p:pic>
      <p:pic>
        <p:nvPicPr>
          <p:cNvPr id="11" name="Picture 10"/>
          <p:cNvPicPr>
            <a:picLocks noChangeAspect="1"/>
          </p:cNvPicPr>
          <p:nvPr/>
        </p:nvPicPr>
        <p:blipFill>
          <a:blip r:embed="rId5"/>
          <a:stretch>
            <a:fillRect/>
          </a:stretch>
        </p:blipFill>
        <p:spPr>
          <a:xfrm>
            <a:off x="6264338" y="3276704"/>
            <a:ext cx="5927662" cy="3581296"/>
          </a:xfrm>
          <a:prstGeom prst="rect">
            <a:avLst/>
          </a:prstGeom>
        </p:spPr>
      </p:pic>
    </p:spTree>
    <p:extLst>
      <p:ext uri="{BB962C8B-B14F-4D97-AF65-F5344CB8AC3E}">
        <p14:creationId xmlns:p14="http://schemas.microsoft.com/office/powerpoint/2010/main" val="808663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5440" y="1526717"/>
            <a:ext cx="9144000" cy="3919043"/>
          </a:xfrm>
        </p:spPr>
        <p:txBody>
          <a:bodyPr/>
          <a:lstStyle/>
          <a:p>
            <a:pPr algn="l"/>
            <a:r>
              <a:rPr lang="en-US" altLang="zh-CN" sz="3200" dirty="0"/>
              <a:t>2.</a:t>
            </a:r>
            <a:r>
              <a:rPr lang="zh-CN" altLang="en-US" sz="3200" dirty="0"/>
              <a:t> </a:t>
            </a:r>
            <a:r>
              <a:rPr lang="en-US" sz="3200" dirty="0"/>
              <a:t>Data transformation</a:t>
            </a:r>
            <a:r>
              <a:rPr lang="zh-CN" altLang="en-US" sz="3200" dirty="0"/>
              <a:t> </a:t>
            </a:r>
            <a:r>
              <a:rPr lang="en-US" altLang="zh-CN" sz="3200" dirty="0"/>
              <a:t>and</a:t>
            </a:r>
            <a:r>
              <a:rPr lang="zh-CN" altLang="en-US" sz="3200" dirty="0"/>
              <a:t> </a:t>
            </a:r>
            <a:endParaRPr lang="en-US" altLang="zh-CN" sz="3200" dirty="0"/>
          </a:p>
          <a:p>
            <a:pPr algn="l"/>
            <a:r>
              <a:rPr lang="en-US" altLang="zh-CN" sz="3200" dirty="0"/>
              <a:t>Dimension</a:t>
            </a:r>
            <a:r>
              <a:rPr lang="zh-CN" altLang="en-US" sz="3200" dirty="0"/>
              <a:t> </a:t>
            </a:r>
            <a:r>
              <a:rPr lang="en-US" altLang="zh-CN" sz="3200" dirty="0"/>
              <a:t>reduction</a:t>
            </a:r>
            <a:endParaRPr lang="en-US" sz="3200" dirty="0"/>
          </a:p>
          <a:p>
            <a:pPr lvl="1" algn="l"/>
            <a:r>
              <a:rPr lang="en-US" altLang="zh-CN" sz="2800" dirty="0"/>
              <a:t>Factor</a:t>
            </a:r>
            <a:r>
              <a:rPr lang="zh-CN" altLang="en-US" sz="2800" dirty="0"/>
              <a:t> </a:t>
            </a:r>
            <a:r>
              <a:rPr lang="en-US" altLang="zh-CN" sz="2800" dirty="0"/>
              <a:t>columns:</a:t>
            </a:r>
            <a:r>
              <a:rPr lang="zh-CN" altLang="en-US" sz="2800" dirty="0"/>
              <a:t> </a:t>
            </a:r>
            <a:endParaRPr lang="en-US" altLang="zh-CN" sz="2800" dirty="0"/>
          </a:p>
          <a:p>
            <a:pPr lvl="1" algn="l"/>
            <a:r>
              <a:rPr lang="en-US" sz="2800" dirty="0"/>
              <a:t>	Product_Info_2</a:t>
            </a:r>
          </a:p>
          <a:p>
            <a:pPr lvl="1" algn="l"/>
            <a:r>
              <a:rPr lang="en-US" sz="2800" dirty="0"/>
              <a:t>Abnormal categorical columns: </a:t>
            </a:r>
          </a:p>
          <a:p>
            <a:pPr lvl="2" algn="l"/>
            <a:r>
              <a:rPr lang="en-US" sz="2400" dirty="0"/>
              <a:t>"Column Product_Info_3 has 34 levels"</a:t>
            </a:r>
          </a:p>
          <a:p>
            <a:pPr lvl="2" algn="l"/>
            <a:r>
              <a:rPr lang="en-US" sz="2400" dirty="0"/>
              <a:t>"Column Employment_Info_2 has 36 levels" </a:t>
            </a:r>
          </a:p>
          <a:p>
            <a:pPr lvl="2" algn="l"/>
            <a:r>
              <a:rPr lang="en-US" sz="2400" dirty="0"/>
              <a:t>"Column InsuredInfo_3 has 11 levels"</a:t>
            </a:r>
          </a:p>
          <a:p>
            <a:pPr lvl="2" algn="l"/>
            <a:r>
              <a:rPr lang="en-US" sz="2400" dirty="0"/>
              <a:t>"Column Medical_History_2 has 579 levels"</a:t>
            </a:r>
          </a:p>
          <a:p>
            <a:pPr algn="l"/>
            <a:endParaRPr lang="en-US" dirty="0"/>
          </a:p>
          <a:p>
            <a:pPr algn="l"/>
            <a:endParaRPr lang="en-US" dirty="0"/>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6"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Data Pre-processing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27639"/>
            <a:ext cx="7581900" cy="1371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0" y="1236955"/>
            <a:ext cx="5969000" cy="1790700"/>
          </a:xfrm>
          <a:prstGeom prst="rect">
            <a:avLst/>
          </a:prstGeom>
        </p:spPr>
      </p:pic>
    </p:spTree>
    <p:extLst>
      <p:ext uri="{BB962C8B-B14F-4D97-AF65-F5344CB8AC3E}">
        <p14:creationId xmlns:p14="http://schemas.microsoft.com/office/powerpoint/2010/main" val="193534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35F3D4-46C6-40F8-BEBA-F647CE1D4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723" y="1110758"/>
            <a:ext cx="5001651" cy="2939671"/>
          </a:xfrm>
          <a:prstGeom prst="rect">
            <a:avLst/>
          </a:prstGeom>
        </p:spPr>
      </p:pic>
      <p:sp>
        <p:nvSpPr>
          <p:cNvPr id="3" name="Subtitle 2"/>
          <p:cNvSpPr>
            <a:spLocks noGrp="1"/>
          </p:cNvSpPr>
          <p:nvPr>
            <p:ph type="subTitle" idx="1"/>
          </p:nvPr>
        </p:nvSpPr>
        <p:spPr>
          <a:xfrm>
            <a:off x="345440" y="1526717"/>
            <a:ext cx="9144000" cy="3919043"/>
          </a:xfrm>
        </p:spPr>
        <p:txBody>
          <a:bodyPr/>
          <a:lstStyle/>
          <a:p>
            <a:pPr algn="l"/>
            <a:endParaRPr lang="en-US" dirty="0"/>
          </a:p>
          <a:p>
            <a:pPr algn="l"/>
            <a:endParaRPr lang="en-US" dirty="0"/>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3"/>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3"/>
          <a:srcRect l="24897" t="86185" r="9845" b="11204"/>
          <a:stretch/>
        </p:blipFill>
        <p:spPr>
          <a:xfrm>
            <a:off x="0" y="6362007"/>
            <a:ext cx="12192000" cy="274464"/>
          </a:xfrm>
          <a:prstGeom prst="rect">
            <a:avLst/>
          </a:prstGeom>
        </p:spPr>
      </p:pic>
      <p:sp>
        <p:nvSpPr>
          <p:cNvPr id="6"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altLang="zh-CN" sz="3200" dirty="0">
                <a:solidFill>
                  <a:schemeClr val="bg1"/>
                </a:solidFill>
              </a:rPr>
              <a:t>SVM</a:t>
            </a:r>
            <a:r>
              <a:rPr lang="zh-CN" altLang="en-US" sz="3200" dirty="0">
                <a:solidFill>
                  <a:schemeClr val="bg1"/>
                </a:solidFill>
              </a:rPr>
              <a:t> </a:t>
            </a:r>
            <a:r>
              <a:rPr lang="en-US" altLang="zh-CN" sz="3200" dirty="0">
                <a:solidFill>
                  <a:schemeClr val="bg1"/>
                </a:solidFill>
              </a:rPr>
              <a:t>Analysis</a:t>
            </a:r>
            <a:endParaRPr lang="en-US" sz="3200" dirty="0">
              <a:solidFill>
                <a:schemeClr val="bg1"/>
              </a:solidFill>
            </a:endParaRPr>
          </a:p>
        </p:txBody>
      </p:sp>
      <p:sp>
        <p:nvSpPr>
          <p:cNvPr id="2" name="TextBox 1"/>
          <p:cNvSpPr txBox="1"/>
          <p:nvPr/>
        </p:nvSpPr>
        <p:spPr>
          <a:xfrm>
            <a:off x="345440" y="1371388"/>
            <a:ext cx="8798560" cy="3108543"/>
          </a:xfrm>
          <a:prstGeom prst="rect">
            <a:avLst/>
          </a:prstGeom>
          <a:noFill/>
        </p:spPr>
        <p:txBody>
          <a:bodyPr wrap="square" rtlCol="0">
            <a:spAutoFit/>
          </a:bodyPr>
          <a:lstStyle/>
          <a:p>
            <a:endParaRPr lang="en-US" altLang="zh-CN" sz="2400" dirty="0"/>
          </a:p>
          <a:p>
            <a:r>
              <a:rPr lang="en-US" altLang="zh-CN" sz="2400" dirty="0"/>
              <a:t>What is SVM?</a:t>
            </a:r>
          </a:p>
          <a:p>
            <a:endParaRPr lang="en-US" altLang="zh-CN" sz="2400" dirty="0"/>
          </a:p>
          <a:p>
            <a:r>
              <a:rPr lang="en-US" altLang="zh-CN" sz="2400" dirty="0"/>
              <a:t>Basic</a:t>
            </a:r>
            <a:r>
              <a:rPr lang="zh-CN" altLang="en-US" sz="2400" dirty="0"/>
              <a:t> </a:t>
            </a:r>
            <a:r>
              <a:rPr lang="en-US" altLang="zh-CN" sz="2400" dirty="0"/>
              <a:t>steps</a:t>
            </a:r>
          </a:p>
          <a:p>
            <a:pPr marL="514350" indent="-514350">
              <a:buAutoNum type="arabicPeriod"/>
            </a:pPr>
            <a:r>
              <a:rPr lang="en-US" altLang="zh-CN" sz="2400" dirty="0"/>
              <a:t>Build</a:t>
            </a:r>
            <a:r>
              <a:rPr lang="zh-CN" altLang="en-US" sz="2400" dirty="0"/>
              <a:t> </a:t>
            </a:r>
            <a:r>
              <a:rPr lang="en-US" altLang="zh-CN" sz="2400" dirty="0" err="1"/>
              <a:t>svm</a:t>
            </a:r>
            <a:r>
              <a:rPr lang="zh-CN" altLang="en-US" sz="2400" dirty="0"/>
              <a:t> </a:t>
            </a:r>
            <a:r>
              <a:rPr lang="en-US" altLang="zh-CN" sz="2400" dirty="0"/>
              <a:t>model</a:t>
            </a:r>
          </a:p>
          <a:p>
            <a:pPr marL="514350" indent="-514350">
              <a:buAutoNum type="arabicPeriod"/>
            </a:pPr>
            <a:r>
              <a:rPr lang="en-US" altLang="zh-CN" sz="2400" dirty="0"/>
              <a:t>Tune</a:t>
            </a:r>
            <a:r>
              <a:rPr lang="zh-CN" altLang="en-US" sz="2400" dirty="0"/>
              <a:t> </a:t>
            </a:r>
            <a:r>
              <a:rPr lang="en-US" altLang="zh-CN" sz="2400" dirty="0"/>
              <a:t>the</a:t>
            </a:r>
            <a:r>
              <a:rPr lang="zh-CN" altLang="en-US" sz="2400" dirty="0"/>
              <a:t> </a:t>
            </a:r>
            <a:r>
              <a:rPr lang="en-US" altLang="zh-CN" sz="2400" dirty="0"/>
              <a:t>model</a:t>
            </a:r>
            <a:r>
              <a:rPr lang="zh-CN" altLang="en-US" sz="2400" dirty="0"/>
              <a:t> </a:t>
            </a:r>
            <a:r>
              <a:rPr lang="en-US" altLang="zh-CN" sz="2400" dirty="0"/>
              <a:t>by</a:t>
            </a:r>
            <a:r>
              <a:rPr lang="zh-CN" altLang="en-US" sz="2400" dirty="0"/>
              <a:t> </a:t>
            </a:r>
            <a:r>
              <a:rPr lang="en-US" altLang="zh-CN" sz="2400" dirty="0"/>
              <a:t>changing</a:t>
            </a:r>
            <a:r>
              <a:rPr lang="zh-CN" altLang="en-US" sz="2400" dirty="0"/>
              <a:t> </a:t>
            </a:r>
            <a:r>
              <a:rPr lang="en-US" altLang="zh-CN" sz="2400" dirty="0"/>
              <a:t>parameters</a:t>
            </a:r>
          </a:p>
          <a:p>
            <a:pPr marL="514350" indent="-514350">
              <a:buAutoNum type="arabicPeriod"/>
            </a:pPr>
            <a:r>
              <a:rPr lang="en-US" altLang="zh-CN" sz="2400" dirty="0"/>
              <a:t>Build</a:t>
            </a:r>
            <a:r>
              <a:rPr lang="zh-CN" altLang="en-US" sz="2400" dirty="0"/>
              <a:t> </a:t>
            </a:r>
            <a:r>
              <a:rPr lang="en-US" altLang="zh-CN" sz="2400" dirty="0"/>
              <a:t>the</a:t>
            </a:r>
            <a:r>
              <a:rPr lang="zh-CN" altLang="en-US" sz="2400" dirty="0"/>
              <a:t> </a:t>
            </a:r>
            <a:r>
              <a:rPr lang="en-US" altLang="zh-CN" sz="2400" dirty="0" err="1"/>
              <a:t>svm</a:t>
            </a:r>
            <a:r>
              <a:rPr lang="zh-CN" altLang="en-US" sz="2400" dirty="0"/>
              <a:t> </a:t>
            </a:r>
            <a:r>
              <a:rPr lang="en-US" altLang="zh-CN" sz="2400" dirty="0"/>
              <a:t>model</a:t>
            </a:r>
            <a:r>
              <a:rPr lang="zh-CN" altLang="en-US" sz="2400" dirty="0"/>
              <a:t> </a:t>
            </a:r>
            <a:r>
              <a:rPr lang="en-US" altLang="zh-CN" sz="2400" dirty="0"/>
              <a:t>using</a:t>
            </a:r>
            <a:r>
              <a:rPr lang="zh-CN" altLang="en-US" sz="2400" dirty="0"/>
              <a:t> </a:t>
            </a:r>
            <a:r>
              <a:rPr lang="en-US" altLang="zh-CN" sz="2400" dirty="0"/>
              <a:t>best</a:t>
            </a:r>
            <a:r>
              <a:rPr lang="zh-CN" altLang="en-US" sz="2400" dirty="0"/>
              <a:t> </a:t>
            </a:r>
            <a:r>
              <a:rPr lang="en-US" altLang="zh-CN" sz="2400" dirty="0" err="1"/>
              <a:t>param</a:t>
            </a:r>
            <a:endParaRPr lang="en-US" altLang="zh-CN" sz="2400" dirty="0"/>
          </a:p>
          <a:p>
            <a:pPr marL="514350" indent="-514350">
              <a:buAutoNum type="arabicPeriod"/>
            </a:pPr>
            <a:endParaRPr lang="en-US" sz="2800" dirty="0"/>
          </a:p>
        </p:txBody>
      </p:sp>
      <p:pic>
        <p:nvPicPr>
          <p:cNvPr id="7" name="Picture 6"/>
          <p:cNvPicPr>
            <a:picLocks noChangeAspect="1"/>
          </p:cNvPicPr>
          <p:nvPr/>
        </p:nvPicPr>
        <p:blipFill>
          <a:blip r:embed="rId4"/>
          <a:stretch>
            <a:fillRect/>
          </a:stretch>
        </p:blipFill>
        <p:spPr>
          <a:xfrm>
            <a:off x="121920" y="4050429"/>
            <a:ext cx="7823200" cy="2336800"/>
          </a:xfrm>
          <a:prstGeom prst="rect">
            <a:avLst/>
          </a:prstGeom>
        </p:spPr>
      </p:pic>
    </p:spTree>
    <p:extLst>
      <p:ext uri="{BB962C8B-B14F-4D97-AF65-F5344CB8AC3E}">
        <p14:creationId xmlns:p14="http://schemas.microsoft.com/office/powerpoint/2010/main" val="130849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5440" y="1526717"/>
            <a:ext cx="9144000" cy="3919043"/>
          </a:xfrm>
        </p:spPr>
        <p:txBody>
          <a:bodyPr/>
          <a:lstStyle/>
          <a:p>
            <a:pPr algn="l"/>
            <a:endParaRPr lang="en-US" dirty="0"/>
          </a:p>
          <a:p>
            <a:pPr algn="l"/>
            <a:r>
              <a:rPr lang="en-US" altLang="zh-CN" dirty="0"/>
              <a:t>Built</a:t>
            </a:r>
            <a:r>
              <a:rPr lang="zh-CN" altLang="en-US" dirty="0"/>
              <a:t> </a:t>
            </a:r>
            <a:r>
              <a:rPr lang="en-US" altLang="zh-CN" dirty="0"/>
              <a:t>8</a:t>
            </a:r>
            <a:r>
              <a:rPr lang="zh-CN" altLang="en-US" dirty="0"/>
              <a:t> </a:t>
            </a:r>
            <a:r>
              <a:rPr lang="en-US" altLang="zh-CN" dirty="0" err="1"/>
              <a:t>svm</a:t>
            </a:r>
            <a:r>
              <a:rPr lang="zh-CN" altLang="en-US" dirty="0"/>
              <a:t> </a:t>
            </a:r>
            <a:r>
              <a:rPr lang="en-US" altLang="zh-CN" dirty="0"/>
              <a:t>models</a:t>
            </a:r>
          </a:p>
          <a:p>
            <a:pPr algn="l"/>
            <a:r>
              <a:rPr lang="en-US" altLang="zh-CN" dirty="0"/>
              <a:t>Final</a:t>
            </a:r>
            <a:r>
              <a:rPr lang="zh-CN" altLang="en-US" dirty="0"/>
              <a:t> </a:t>
            </a:r>
            <a:r>
              <a:rPr lang="en-US" altLang="zh-CN" dirty="0" err="1"/>
              <a:t>svm</a:t>
            </a:r>
            <a:r>
              <a:rPr lang="zh-CN" altLang="en-US" dirty="0"/>
              <a:t> </a:t>
            </a:r>
            <a:r>
              <a:rPr lang="en-US" altLang="zh-CN" dirty="0"/>
              <a:t>model:</a:t>
            </a:r>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6"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altLang="zh-CN" sz="3200" dirty="0">
                <a:solidFill>
                  <a:schemeClr val="bg1"/>
                </a:solidFill>
              </a:rPr>
              <a:t>SVM</a:t>
            </a:r>
            <a:r>
              <a:rPr lang="zh-CN" altLang="en-US" sz="3200" dirty="0">
                <a:solidFill>
                  <a:schemeClr val="bg1"/>
                </a:solidFill>
              </a:rPr>
              <a:t> </a:t>
            </a:r>
            <a:r>
              <a:rPr lang="en-US" altLang="zh-CN" sz="3200" dirty="0">
                <a:solidFill>
                  <a:schemeClr val="bg1"/>
                </a:solidFill>
              </a:rPr>
              <a:t>Analysis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680" y="1216058"/>
            <a:ext cx="7513320" cy="5469255"/>
          </a:xfrm>
          <a:prstGeom prst="rect">
            <a:avLst/>
          </a:prstGeom>
        </p:spPr>
      </p:pic>
    </p:spTree>
    <p:extLst>
      <p:ext uri="{BB962C8B-B14F-4D97-AF65-F5344CB8AC3E}">
        <p14:creationId xmlns:p14="http://schemas.microsoft.com/office/powerpoint/2010/main" val="111838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5440" y="1526717"/>
            <a:ext cx="9144000" cy="3919043"/>
          </a:xfrm>
        </p:spPr>
        <p:txBody>
          <a:bodyPr/>
          <a:lstStyle/>
          <a:p>
            <a:pPr algn="l"/>
            <a:endParaRPr lang="en-US" dirty="0"/>
          </a:p>
          <a:p>
            <a:pPr algn="l"/>
            <a:endParaRPr lang="en-US" dirty="0"/>
          </a:p>
        </p:txBody>
      </p:sp>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47134"/>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6"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altLang="zh-CN" sz="3200" dirty="0">
                <a:solidFill>
                  <a:schemeClr val="bg1"/>
                </a:solidFill>
              </a:rPr>
              <a:t>SVM</a:t>
            </a:r>
            <a:r>
              <a:rPr lang="zh-CN" altLang="en-US" sz="3200" dirty="0">
                <a:solidFill>
                  <a:schemeClr val="bg1"/>
                </a:solidFill>
              </a:rPr>
              <a:t> </a:t>
            </a:r>
            <a:r>
              <a:rPr lang="en-US" altLang="zh-CN" sz="3200" dirty="0">
                <a:solidFill>
                  <a:schemeClr val="bg1"/>
                </a:solidFill>
              </a:rPr>
              <a:t>Analysis</a:t>
            </a:r>
            <a:endParaRPr lang="en-US" sz="3200" dirty="0">
              <a:solidFill>
                <a:schemeClr val="bg1"/>
              </a:solidFill>
            </a:endParaRPr>
          </a:p>
        </p:txBody>
      </p:sp>
      <p:pic>
        <p:nvPicPr>
          <p:cNvPr id="2" name="Picture 1"/>
          <p:cNvPicPr>
            <a:picLocks noChangeAspect="1"/>
          </p:cNvPicPr>
          <p:nvPr/>
        </p:nvPicPr>
        <p:blipFill>
          <a:blip r:embed="rId3"/>
          <a:stretch>
            <a:fillRect/>
          </a:stretch>
        </p:blipFill>
        <p:spPr>
          <a:xfrm>
            <a:off x="6692900" y="1216058"/>
            <a:ext cx="5499100" cy="4978400"/>
          </a:xfrm>
          <a:prstGeom prst="rect">
            <a:avLst/>
          </a:prstGeom>
        </p:spPr>
      </p:pic>
      <p:sp>
        <p:nvSpPr>
          <p:cNvPr id="8" name="TextBox 7"/>
          <p:cNvSpPr txBox="1"/>
          <p:nvPr/>
        </p:nvSpPr>
        <p:spPr>
          <a:xfrm>
            <a:off x="345440" y="1716347"/>
            <a:ext cx="5184433" cy="523220"/>
          </a:xfrm>
          <a:prstGeom prst="rect">
            <a:avLst/>
          </a:prstGeom>
          <a:noFill/>
        </p:spPr>
        <p:txBody>
          <a:bodyPr wrap="none" rtlCol="0">
            <a:spAutoFit/>
          </a:bodyPr>
          <a:lstStyle/>
          <a:p>
            <a:r>
              <a:rPr lang="en-US" altLang="zh-CN" sz="2800" dirty="0"/>
              <a:t>Prediction</a:t>
            </a:r>
            <a:r>
              <a:rPr lang="zh-CN" altLang="en-US" sz="2800" dirty="0"/>
              <a:t> </a:t>
            </a:r>
            <a:r>
              <a:rPr lang="en-US" altLang="zh-CN" sz="2800" dirty="0"/>
              <a:t>using</a:t>
            </a:r>
            <a:r>
              <a:rPr lang="zh-CN" altLang="en-US" sz="2800" dirty="0"/>
              <a:t> </a:t>
            </a:r>
            <a:r>
              <a:rPr lang="en-US" altLang="zh-CN" sz="2800" dirty="0"/>
              <a:t>the</a:t>
            </a:r>
            <a:r>
              <a:rPr lang="zh-CN" altLang="en-US" sz="2800" dirty="0"/>
              <a:t> </a:t>
            </a:r>
            <a:r>
              <a:rPr lang="en-US" altLang="zh-CN" sz="2800" dirty="0"/>
              <a:t>final</a:t>
            </a:r>
            <a:r>
              <a:rPr lang="zh-CN" altLang="en-US" sz="2800" dirty="0"/>
              <a:t> </a:t>
            </a:r>
            <a:r>
              <a:rPr lang="en-US" altLang="zh-CN" sz="2800" dirty="0"/>
              <a:t>model</a:t>
            </a:r>
            <a:endParaRPr lang="en-US" sz="2800" dirty="0"/>
          </a:p>
        </p:txBody>
      </p:sp>
      <p:pic>
        <p:nvPicPr>
          <p:cNvPr id="12" name="Picture 11">
            <a:extLst>
              <a:ext uri="{FF2B5EF4-FFF2-40B4-BE49-F238E27FC236}">
                <a16:creationId xmlns:a16="http://schemas.microsoft.com/office/drawing/2014/main" id="{DBA566BE-1F29-40F4-B86B-B7BAF17BF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80" y="2346549"/>
            <a:ext cx="4226560" cy="3931683"/>
          </a:xfrm>
          <a:prstGeom prst="rect">
            <a:avLst/>
          </a:prstGeom>
        </p:spPr>
      </p:pic>
    </p:spTree>
    <p:extLst>
      <p:ext uri="{BB962C8B-B14F-4D97-AF65-F5344CB8AC3E}">
        <p14:creationId xmlns:p14="http://schemas.microsoft.com/office/powerpoint/2010/main" val="185764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22556-9DDD-430F-AE58-97C0071A6A0C}"/>
              </a:ext>
            </a:extLst>
          </p:cNvPr>
          <p:cNvPicPr>
            <a:picLocks noChangeAspect="1"/>
          </p:cNvPicPr>
          <p:nvPr/>
        </p:nvPicPr>
        <p:blipFill rotWithShape="1">
          <a:blip r:embed="rId2"/>
          <a:srcRect l="24124" t="22268" r="8917" b="67555"/>
          <a:stretch/>
        </p:blipFill>
        <p:spPr>
          <a:xfrm>
            <a:off x="0" y="-73767"/>
            <a:ext cx="12192000" cy="1263192"/>
          </a:xfrm>
          <a:prstGeom prst="rect">
            <a:avLst/>
          </a:prstGeom>
        </p:spPr>
      </p:pic>
      <p:pic>
        <p:nvPicPr>
          <p:cNvPr id="5" name="Picture 4">
            <a:extLst>
              <a:ext uri="{FF2B5EF4-FFF2-40B4-BE49-F238E27FC236}">
                <a16:creationId xmlns:a16="http://schemas.microsoft.com/office/drawing/2014/main" id="{90EF8E61-EDB9-48E5-8B8C-FF00800B56F7}"/>
              </a:ext>
            </a:extLst>
          </p:cNvPr>
          <p:cNvPicPr>
            <a:picLocks noChangeAspect="1"/>
          </p:cNvPicPr>
          <p:nvPr/>
        </p:nvPicPr>
        <p:blipFill rotWithShape="1">
          <a:blip r:embed="rId2"/>
          <a:srcRect l="24897" t="86185" r="9845" b="11204"/>
          <a:stretch/>
        </p:blipFill>
        <p:spPr>
          <a:xfrm>
            <a:off x="0" y="6362007"/>
            <a:ext cx="12192000" cy="274464"/>
          </a:xfrm>
          <a:prstGeom prst="rect">
            <a:avLst/>
          </a:prstGeom>
        </p:spPr>
      </p:pic>
      <p:sp>
        <p:nvSpPr>
          <p:cNvPr id="9" name="Title 23">
            <a:extLst>
              <a:ext uri="{FF2B5EF4-FFF2-40B4-BE49-F238E27FC236}">
                <a16:creationId xmlns:a16="http://schemas.microsoft.com/office/drawing/2014/main" id="{8B33B6FC-D7B3-4DA9-B5FB-DEC05ACAB695}"/>
              </a:ext>
            </a:extLst>
          </p:cNvPr>
          <p:cNvSpPr txBox="1">
            <a:spLocks/>
          </p:cNvSpPr>
          <p:nvPr/>
        </p:nvSpPr>
        <p:spPr>
          <a:xfrm>
            <a:off x="838200" y="263525"/>
            <a:ext cx="10515600" cy="536575"/>
          </a:xfrm>
        </p:spPr>
        <p:txBody>
          <a:bodyPr anchor="b"/>
          <a:lstStyle>
            <a:lvl1pPr algn="ctr" defTabSz="914400" rtl="0" eaLnBrk="1" latinLnBrk="0" hangingPunct="1">
              <a:lnSpc>
                <a:spcPct val="90000"/>
              </a:lnSpc>
              <a:spcBef>
                <a:spcPct val="0"/>
              </a:spcBef>
              <a:buNone/>
              <a:defRPr sz="6000" b="1" kern="1200">
                <a:solidFill>
                  <a:schemeClr val="accent1"/>
                </a:solidFill>
                <a:latin typeface="+mj-lt"/>
                <a:ea typeface="+mj-ea"/>
                <a:cs typeface="+mj-cs"/>
              </a:defRPr>
            </a:lvl1pPr>
          </a:lstStyle>
          <a:p>
            <a:r>
              <a:rPr lang="en-US" sz="3200" dirty="0">
                <a:solidFill>
                  <a:schemeClr val="bg1"/>
                </a:solidFill>
              </a:rPr>
              <a:t>Multiple Linear Regression</a:t>
            </a:r>
          </a:p>
        </p:txBody>
      </p:sp>
      <p:sp>
        <p:nvSpPr>
          <p:cNvPr id="10" name="Title 1">
            <a:extLst>
              <a:ext uri="{FF2B5EF4-FFF2-40B4-BE49-F238E27FC236}">
                <a16:creationId xmlns:a16="http://schemas.microsoft.com/office/drawing/2014/main" id="{DA1EFF67-3139-4C7A-B34F-2770FBAF3CBD}"/>
              </a:ext>
            </a:extLst>
          </p:cNvPr>
          <p:cNvSpPr>
            <a:spLocks noGrp="1"/>
          </p:cNvSpPr>
          <p:nvPr>
            <p:ph type="ctrTitle"/>
          </p:nvPr>
        </p:nvSpPr>
        <p:spPr>
          <a:xfrm>
            <a:off x="649550" y="2450054"/>
            <a:ext cx="11237650" cy="4270161"/>
          </a:xfrm>
        </p:spPr>
        <p:txBody>
          <a:bodyPr/>
          <a:lstStyle/>
          <a:p>
            <a:pPr algn="l"/>
            <a:r>
              <a:rPr lang="en-US" sz="1400" dirty="0">
                <a:solidFill>
                  <a:schemeClr val="accent2">
                    <a:lumMod val="75000"/>
                  </a:schemeClr>
                </a:solidFill>
              </a:rPr>
              <a:t>Multiple Linear Regression is the most common form of linear regression analysis.</a:t>
            </a:r>
            <a:br>
              <a:rPr lang="en-US" sz="1400" dirty="0">
                <a:solidFill>
                  <a:schemeClr val="accent2">
                    <a:lumMod val="75000"/>
                  </a:schemeClr>
                </a:solidFill>
              </a:rPr>
            </a:br>
            <a:br>
              <a:rPr lang="en-US" sz="1400" dirty="0">
                <a:solidFill>
                  <a:schemeClr val="accent2">
                    <a:lumMod val="75000"/>
                  </a:schemeClr>
                </a:solidFill>
              </a:rPr>
            </a:br>
            <a:r>
              <a:rPr lang="en-US" sz="1400" dirty="0">
                <a:solidFill>
                  <a:schemeClr val="accent2">
                    <a:lumMod val="75000"/>
                  </a:schemeClr>
                </a:solidFill>
              </a:rPr>
              <a:t>As a predictive analysis, the multiple linear regression is used to explain the relationship between one continuous dependent variable from two or more independent variables</a:t>
            </a:r>
            <a:br>
              <a:rPr lang="en-US" sz="1400" dirty="0">
                <a:solidFill>
                  <a:schemeClr val="accent2">
                    <a:lumMod val="75000"/>
                  </a:schemeClr>
                </a:solidFill>
              </a:rPr>
            </a:br>
            <a:br>
              <a:rPr lang="en-US" sz="1400" dirty="0">
                <a:solidFill>
                  <a:schemeClr val="accent2">
                    <a:lumMod val="75000"/>
                  </a:schemeClr>
                </a:solidFill>
              </a:rPr>
            </a:br>
            <a:r>
              <a:rPr lang="en-US" sz="1400" dirty="0">
                <a:solidFill>
                  <a:schemeClr val="accent2">
                    <a:lumMod val="75000"/>
                  </a:schemeClr>
                </a:solidFill>
              </a:rPr>
              <a:t>The independent variables can be </a:t>
            </a:r>
            <a:br>
              <a:rPr lang="en-US" sz="1400" dirty="0">
                <a:solidFill>
                  <a:schemeClr val="accent2">
                    <a:lumMod val="75000"/>
                  </a:schemeClr>
                </a:solidFill>
              </a:rPr>
            </a:br>
            <a:r>
              <a:rPr lang="en-US" sz="1400" dirty="0">
                <a:solidFill>
                  <a:schemeClr val="accent2">
                    <a:lumMod val="75000"/>
                  </a:schemeClr>
                </a:solidFill>
              </a:rPr>
              <a:t>1. continuous </a:t>
            </a:r>
            <a:br>
              <a:rPr lang="en-US" sz="1400" dirty="0">
                <a:solidFill>
                  <a:schemeClr val="accent2">
                    <a:lumMod val="75000"/>
                  </a:schemeClr>
                </a:solidFill>
              </a:rPr>
            </a:br>
            <a:r>
              <a:rPr lang="en-US" sz="1400" dirty="0">
                <a:solidFill>
                  <a:schemeClr val="accent2">
                    <a:lumMod val="75000"/>
                  </a:schemeClr>
                </a:solidFill>
              </a:rPr>
              <a:t>2. categorical</a:t>
            </a:r>
            <a:br>
              <a:rPr lang="en-US" sz="1400" dirty="0">
                <a:solidFill>
                  <a:schemeClr val="accent2">
                    <a:lumMod val="75000"/>
                  </a:schemeClr>
                </a:solidFill>
              </a:rPr>
            </a:br>
            <a:br>
              <a:rPr lang="en-US" sz="1400" dirty="0">
                <a:solidFill>
                  <a:schemeClr val="accent1">
                    <a:lumMod val="50000"/>
                  </a:schemeClr>
                </a:solidFill>
              </a:rPr>
            </a:br>
            <a:r>
              <a:rPr lang="en-US" sz="1400" dirty="0">
                <a:solidFill>
                  <a:schemeClr val="accent1">
                    <a:lumMod val="50000"/>
                  </a:schemeClr>
                </a:solidFill>
              </a:rPr>
              <a:t>Steps involved during building the multiple linear regression model for the prudential life insurance dataset were:</a:t>
            </a:r>
            <a:br>
              <a:rPr lang="en-US" sz="1400" dirty="0">
                <a:solidFill>
                  <a:schemeClr val="accent1">
                    <a:lumMod val="50000"/>
                  </a:schemeClr>
                </a:solidFill>
              </a:rPr>
            </a:br>
            <a:br>
              <a:rPr lang="en-US" sz="1400" dirty="0">
                <a:solidFill>
                  <a:schemeClr val="accent5">
                    <a:lumMod val="75000"/>
                  </a:schemeClr>
                </a:solidFill>
              </a:rPr>
            </a:br>
            <a:r>
              <a:rPr lang="en-US" sz="1400" dirty="0">
                <a:solidFill>
                  <a:schemeClr val="accent5">
                    <a:lumMod val="75000"/>
                  </a:schemeClr>
                </a:solidFill>
              </a:rPr>
              <a:t>1.) Splitting the cleaned dataset into 80% train data and 20% validation data.</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2.) Build the first regression model taking all the columns into consideration and checking R-squared, adjusted R-squared values and p-values.</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3.) Reducing Dimension using p-value where p-value is less than 0.05.</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4.) During this step the variables (columns) having less or no significance in the model on observing their significant codes are eliminated.</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5.) The final linear regression model was selected after the R-squared and adjusted R-squared values started to decrease after eliminating more columns that were later restored.</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6.) The final model was used to predict the Response variable for the test dataset predicting values anywhere between  1 to 8.</a:t>
            </a:r>
            <a:br>
              <a:rPr lang="en-US" sz="1400" dirty="0">
                <a:solidFill>
                  <a:schemeClr val="accent5">
                    <a:lumMod val="75000"/>
                  </a:schemeClr>
                </a:solidFill>
              </a:rPr>
            </a:br>
            <a:br>
              <a:rPr lang="en-US" sz="1400" dirty="0">
                <a:solidFill>
                  <a:schemeClr val="accent5">
                    <a:lumMod val="75000"/>
                  </a:schemeClr>
                </a:solidFill>
              </a:rPr>
            </a:br>
            <a:r>
              <a:rPr lang="en-US" sz="1400" dirty="0">
                <a:solidFill>
                  <a:schemeClr val="accent5">
                    <a:lumMod val="75000"/>
                  </a:schemeClr>
                </a:solidFill>
              </a:rPr>
              <a:t>7.) The predicted output and the actual output was then used to get the mean squared error by applying MSE formula</a:t>
            </a:r>
            <a:r>
              <a:rPr lang="en-US" sz="1400" dirty="0">
                <a:solidFill>
                  <a:schemeClr val="accent1">
                    <a:lumMod val="50000"/>
                  </a:schemeClr>
                </a:solidFill>
              </a:rPr>
              <a:t>.</a:t>
            </a:r>
            <a:br>
              <a:rPr lang="en-US" sz="1400" dirty="0">
                <a:solidFill>
                  <a:schemeClr val="accent1">
                    <a:lumMod val="50000"/>
                  </a:schemeClr>
                </a:solidFill>
              </a:rPr>
            </a:br>
            <a:endParaRPr lang="en-US" sz="1400" dirty="0">
              <a:solidFill>
                <a:schemeClr val="accent1">
                  <a:lumMod val="50000"/>
                </a:schemeClr>
              </a:solidFill>
            </a:endParaRPr>
          </a:p>
        </p:txBody>
      </p:sp>
    </p:spTree>
    <p:extLst>
      <p:ext uri="{BB962C8B-B14F-4D97-AF65-F5344CB8AC3E}">
        <p14:creationId xmlns:p14="http://schemas.microsoft.com/office/powerpoint/2010/main" val="94749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5EF6E-733E-4FA1-8E33-00960209C21D}"/>
              </a:ext>
            </a:extLst>
          </p:cNvPr>
          <p:cNvPicPr>
            <a:picLocks noChangeAspect="1"/>
          </p:cNvPicPr>
          <p:nvPr/>
        </p:nvPicPr>
        <p:blipFill>
          <a:blip r:embed="rId2"/>
          <a:stretch>
            <a:fillRect/>
          </a:stretch>
        </p:blipFill>
        <p:spPr>
          <a:xfrm>
            <a:off x="789095" y="1978610"/>
            <a:ext cx="5429250" cy="1572458"/>
          </a:xfrm>
          <a:prstGeom prst="rect">
            <a:avLst/>
          </a:prstGeom>
        </p:spPr>
      </p:pic>
      <p:sp>
        <p:nvSpPr>
          <p:cNvPr id="6" name="TextBox 5">
            <a:extLst>
              <a:ext uri="{FF2B5EF4-FFF2-40B4-BE49-F238E27FC236}">
                <a16:creationId xmlns:a16="http://schemas.microsoft.com/office/drawing/2014/main" id="{551AFE41-EB90-42C3-87DE-AB038514F24D}"/>
              </a:ext>
            </a:extLst>
          </p:cNvPr>
          <p:cNvSpPr txBox="1"/>
          <p:nvPr/>
        </p:nvSpPr>
        <p:spPr>
          <a:xfrm>
            <a:off x="692458" y="1464816"/>
            <a:ext cx="3604334" cy="369332"/>
          </a:xfrm>
          <a:prstGeom prst="rect">
            <a:avLst/>
          </a:prstGeom>
          <a:noFill/>
        </p:spPr>
        <p:txBody>
          <a:bodyPr wrap="square" rtlCol="0">
            <a:spAutoFit/>
          </a:bodyPr>
          <a:lstStyle/>
          <a:p>
            <a:r>
              <a:rPr lang="en-IN" dirty="0"/>
              <a:t>Code Snippet: Data Splitting</a:t>
            </a:r>
          </a:p>
        </p:txBody>
      </p:sp>
      <p:sp>
        <p:nvSpPr>
          <p:cNvPr id="7" name="TextBox 6">
            <a:extLst>
              <a:ext uri="{FF2B5EF4-FFF2-40B4-BE49-F238E27FC236}">
                <a16:creationId xmlns:a16="http://schemas.microsoft.com/office/drawing/2014/main" id="{FE187DD4-D6A0-480E-A307-9B33BFB3BD08}"/>
              </a:ext>
            </a:extLst>
          </p:cNvPr>
          <p:cNvSpPr txBox="1"/>
          <p:nvPr/>
        </p:nvSpPr>
        <p:spPr>
          <a:xfrm>
            <a:off x="789095" y="3855515"/>
            <a:ext cx="4493119" cy="369332"/>
          </a:xfrm>
          <a:prstGeom prst="rect">
            <a:avLst/>
          </a:prstGeom>
          <a:noFill/>
        </p:spPr>
        <p:txBody>
          <a:bodyPr wrap="square" rtlCol="0">
            <a:spAutoFit/>
          </a:bodyPr>
          <a:lstStyle/>
          <a:p>
            <a:r>
              <a:rPr lang="en-IN" dirty="0"/>
              <a:t>First Model with all Columns:</a:t>
            </a:r>
          </a:p>
        </p:txBody>
      </p:sp>
      <p:pic>
        <p:nvPicPr>
          <p:cNvPr id="8" name="Picture 7">
            <a:extLst>
              <a:ext uri="{FF2B5EF4-FFF2-40B4-BE49-F238E27FC236}">
                <a16:creationId xmlns:a16="http://schemas.microsoft.com/office/drawing/2014/main" id="{55DB4A42-52CF-4C92-A069-8B70531CE864}"/>
              </a:ext>
            </a:extLst>
          </p:cNvPr>
          <p:cNvPicPr>
            <a:picLocks noChangeAspect="1"/>
          </p:cNvPicPr>
          <p:nvPr/>
        </p:nvPicPr>
        <p:blipFill>
          <a:blip r:embed="rId3"/>
          <a:stretch>
            <a:fillRect/>
          </a:stretch>
        </p:blipFill>
        <p:spPr>
          <a:xfrm>
            <a:off x="824513" y="4224847"/>
            <a:ext cx="5061381" cy="1874112"/>
          </a:xfrm>
          <a:prstGeom prst="rect">
            <a:avLst/>
          </a:prstGeom>
        </p:spPr>
      </p:pic>
      <p:sp>
        <p:nvSpPr>
          <p:cNvPr id="9" name="TextBox 8">
            <a:extLst>
              <a:ext uri="{FF2B5EF4-FFF2-40B4-BE49-F238E27FC236}">
                <a16:creationId xmlns:a16="http://schemas.microsoft.com/office/drawing/2014/main" id="{4ED492C0-4259-4804-8BF3-0C5B57B486F7}"/>
              </a:ext>
            </a:extLst>
          </p:cNvPr>
          <p:cNvSpPr txBox="1"/>
          <p:nvPr/>
        </p:nvSpPr>
        <p:spPr>
          <a:xfrm>
            <a:off x="6711518" y="1464816"/>
            <a:ext cx="5231907" cy="369332"/>
          </a:xfrm>
          <a:prstGeom prst="rect">
            <a:avLst/>
          </a:prstGeom>
          <a:noFill/>
        </p:spPr>
        <p:txBody>
          <a:bodyPr wrap="square" rtlCol="0">
            <a:spAutoFit/>
          </a:bodyPr>
          <a:lstStyle/>
          <a:p>
            <a:r>
              <a:rPr lang="en-IN" dirty="0"/>
              <a:t>First Model Summary:</a:t>
            </a:r>
          </a:p>
        </p:txBody>
      </p:sp>
      <p:pic>
        <p:nvPicPr>
          <p:cNvPr id="10" name="Picture 9">
            <a:extLst>
              <a:ext uri="{FF2B5EF4-FFF2-40B4-BE49-F238E27FC236}">
                <a16:creationId xmlns:a16="http://schemas.microsoft.com/office/drawing/2014/main" id="{7367B6C8-0A46-4C04-86AD-5DF1EE180B8B}"/>
              </a:ext>
            </a:extLst>
          </p:cNvPr>
          <p:cNvPicPr>
            <a:picLocks noChangeAspect="1"/>
          </p:cNvPicPr>
          <p:nvPr/>
        </p:nvPicPr>
        <p:blipFill>
          <a:blip r:embed="rId4"/>
          <a:stretch>
            <a:fillRect/>
          </a:stretch>
        </p:blipFill>
        <p:spPr>
          <a:xfrm>
            <a:off x="6578354" y="2109538"/>
            <a:ext cx="5442012" cy="2506849"/>
          </a:xfrm>
          <a:prstGeom prst="rect">
            <a:avLst/>
          </a:prstGeom>
        </p:spPr>
      </p:pic>
      <p:sp>
        <p:nvSpPr>
          <p:cNvPr id="11" name="TextBox 10">
            <a:extLst>
              <a:ext uri="{FF2B5EF4-FFF2-40B4-BE49-F238E27FC236}">
                <a16:creationId xmlns:a16="http://schemas.microsoft.com/office/drawing/2014/main" id="{4495659C-B48C-4A8B-B473-59F57F22808F}"/>
              </a:ext>
            </a:extLst>
          </p:cNvPr>
          <p:cNvSpPr txBox="1"/>
          <p:nvPr/>
        </p:nvSpPr>
        <p:spPr>
          <a:xfrm>
            <a:off x="2494625" y="168978"/>
            <a:ext cx="7128769" cy="923330"/>
          </a:xfrm>
          <a:prstGeom prst="rect">
            <a:avLst/>
          </a:prstGeom>
          <a:noFill/>
        </p:spPr>
        <p:txBody>
          <a:bodyPr wrap="square" rtlCol="0">
            <a:spAutoFit/>
          </a:bodyPr>
          <a:lstStyle/>
          <a:p>
            <a:pPr algn="ctr"/>
            <a:r>
              <a:rPr lang="en-IN" sz="5400" dirty="0">
                <a:solidFill>
                  <a:schemeClr val="bg1"/>
                </a:solidFill>
              </a:rPr>
              <a:t>Code &amp; Summary</a:t>
            </a:r>
          </a:p>
        </p:txBody>
      </p:sp>
      <p:pic>
        <p:nvPicPr>
          <p:cNvPr id="12" name="Picture 11">
            <a:extLst>
              <a:ext uri="{FF2B5EF4-FFF2-40B4-BE49-F238E27FC236}">
                <a16:creationId xmlns:a16="http://schemas.microsoft.com/office/drawing/2014/main" id="{B06964D3-F8AD-414E-BDD7-CA1F9DDD50ED}"/>
              </a:ext>
            </a:extLst>
          </p:cNvPr>
          <p:cNvPicPr>
            <a:picLocks noChangeAspect="1"/>
          </p:cNvPicPr>
          <p:nvPr/>
        </p:nvPicPr>
        <p:blipFill rotWithShape="1">
          <a:blip r:embed="rId5"/>
          <a:srcRect l="24124" t="22268" r="8917" b="67555"/>
          <a:stretch/>
        </p:blipFill>
        <p:spPr>
          <a:xfrm>
            <a:off x="0" y="-73767"/>
            <a:ext cx="12192000" cy="1263192"/>
          </a:xfrm>
          <a:prstGeom prst="rect">
            <a:avLst/>
          </a:prstGeom>
        </p:spPr>
      </p:pic>
      <p:sp>
        <p:nvSpPr>
          <p:cNvPr id="13" name="TextBox 12">
            <a:extLst>
              <a:ext uri="{FF2B5EF4-FFF2-40B4-BE49-F238E27FC236}">
                <a16:creationId xmlns:a16="http://schemas.microsoft.com/office/drawing/2014/main" id="{F3FB9AA8-FCAC-4B3D-A931-A7CBFA8CDC77}"/>
              </a:ext>
            </a:extLst>
          </p:cNvPr>
          <p:cNvSpPr txBox="1"/>
          <p:nvPr/>
        </p:nvSpPr>
        <p:spPr>
          <a:xfrm>
            <a:off x="967667" y="248575"/>
            <a:ext cx="9339308" cy="707886"/>
          </a:xfrm>
          <a:prstGeom prst="rect">
            <a:avLst/>
          </a:prstGeom>
          <a:noFill/>
        </p:spPr>
        <p:txBody>
          <a:bodyPr wrap="square" rtlCol="0">
            <a:spAutoFit/>
          </a:bodyPr>
          <a:lstStyle/>
          <a:p>
            <a:pPr algn="ctr"/>
            <a:r>
              <a:rPr lang="en-IN" sz="4000" dirty="0">
                <a:solidFill>
                  <a:schemeClr val="bg1"/>
                </a:solidFill>
              </a:rPr>
              <a:t>Code Snippets &amp; Regression Model</a:t>
            </a:r>
          </a:p>
        </p:txBody>
      </p:sp>
    </p:spTree>
    <p:extLst>
      <p:ext uri="{BB962C8B-B14F-4D97-AF65-F5344CB8AC3E}">
        <p14:creationId xmlns:p14="http://schemas.microsoft.com/office/powerpoint/2010/main" val="3418187792"/>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14614</TotalTime>
  <Words>400</Words>
  <Application>Microsoft Office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Mangal</vt:lpstr>
      <vt:lpstr>黑体</vt:lpstr>
      <vt:lpstr>Wingdings</vt:lpstr>
      <vt:lpstr>Office Theme</vt:lpstr>
      <vt:lpstr>Prudential Life Insurance Assessment Using R</vt:lpstr>
      <vt:lpstr>PowerPoint Presentation</vt:lpstr>
      <vt:lpstr>PowerPoint Presentation</vt:lpstr>
      <vt:lpstr>PowerPoint Presentation</vt:lpstr>
      <vt:lpstr>PowerPoint Presentation</vt:lpstr>
      <vt:lpstr>PowerPoint Presentation</vt:lpstr>
      <vt:lpstr>PowerPoint Presentation</vt:lpstr>
      <vt:lpstr>Multiple Linear Regression is the most common form of linear regression analysis.  As a predictive analysis, the multiple linear regression is used to explain the relationship between one continuous dependent variable from two or more independent variables  The independent variables can be  1. continuous  2. categorical  Steps involved during building the multiple linear regression model for the prudential life insurance dataset were:  1.) Splitting the cleaned dataset into 80% train data and 20% validation data.  2.) Build the first regression model taking all the columns into consideration and checking R-squared, adjusted R-squared values and p-values.  3.) Reducing Dimension using p-value where p-value is less than 0.05.  4.) During this step the variables (columns) having less or no significance in the model on observing their significant codes are eliminated.  5.) The final linear regression model was selected after the R-squared and adjusted R-squared values started to decrease after eliminating more columns that were later restored.  6.) The final model was used to predict the Response variable for the test dataset predicting values anywhere between  1 to 8.  7.) The predicted output and the actual output was then used to get the mean squared error by applying MSE formula.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SlideGenius.com</dc:creator>
  <cp:lastModifiedBy>kamala nayana</cp:lastModifiedBy>
  <cp:revision>365</cp:revision>
  <dcterms:created xsi:type="dcterms:W3CDTF">2017-08-24T14:37:05Z</dcterms:created>
  <dcterms:modified xsi:type="dcterms:W3CDTF">2017-11-15T11:14:56Z</dcterms:modified>
</cp:coreProperties>
</file>